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ms-powerpoint.revisioninfo+xml" PartName="/ppt/revisionInfo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app.xml" Type="http://schemas.openxmlformats.org/officeDocument/2006/relationships/extended-properties"/><Relationship Id="rId2" Target="docProps/core.xml" Type="http://schemas.openxmlformats.org/package/2006/relationships/metadata/core-properties"/><Relationship Id="rId1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9" r:id="rId5"/>
    <p:sldId id="260" r:id="rId6"/>
    <p:sldId id="261" r:id="rId7"/>
    <p:sldId id="262" r:id="rId8"/>
    <p:sldId id="276" r:id="rId9"/>
    <p:sldId id="274" r:id="rId10"/>
    <p:sldId id="265" r:id="rId11"/>
    <p:sldId id="273" r:id="rId12"/>
    <p:sldId id="270" r:id="rId13"/>
    <p:sldId id="271" r:id="rId14"/>
  </p:sldIdLst>
  <p:sldSz cx="14630400" cy="8229600"/>
  <p:notesSz cx="8229600" cy="14630400"/>
  <p:embeddedFontLst>
    <p:embeddedFont>
      <p:font typeface="Funnel Display" panose="020B0604020202020204" charset="0"/>
      <p:regular r:id="rId16"/>
    </p:embeddedFont>
    <p:embeddedFont>
      <p:font typeface="Funnel Sans" panose="020B0604020202020204" charset="0"/>
      <p:regular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FF"/>
    <a:srgbClr val="FA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E1829-C0A8-CFC8-A1B4-94748345065B}" v="20" dt="2025-11-18T14:03:09.739"/>
    <p1510:client id="{2EC23BA8-5660-1EAC-AF03-AB247D3C00C7}" v="80" dt="2025-11-18T04:42:09.667"/>
    <p1510:client id="{3DC885AB-3E47-A968-3962-CE3BC9AC1398}" v="194" dt="2025-11-18T04:14:50.129"/>
    <p1510:client id="{41688FFE-E873-C406-2319-B80F0026601A}" v="549" dt="2025-11-18T02:57:37.027"/>
    <p1510:client id="{D0D25AFF-821C-4224-BF2B-E100D32F992D}" v="1407" dt="2025-11-18T05:10:27.140"/>
    <p1510:client id="{E166C2FE-D908-40CC-0215-8AC2524B75CF}" v="86" dt="2025-11-18T04:40:13.279"/>
    <p1510:client id="{EB0285DE-EE48-01D7-790F-8684A6A00BC7}" v="1" dt="2025-11-18T05:04:56.186"/>
    <p1510:client id="{ED0FB1C3-9F40-7195-4F29-10FE33F47D90}" v="17" vWet="18" dt="2025-11-18T04:46:31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337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9711B-1677-5EB9-4664-50F4C90F2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EAE347-7F91-0FE9-3DD2-DD5F9C39C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E362D1-1EF8-E473-4C80-7CA757DF5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346D0-1F97-6423-0E73-13E088880D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9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<Relationships xmlns="http://schemas.openxmlformats.org/package/2006/relationships"><Relationship Id="rId3" Target="https://gamma.app/?utm_source=made-with-gamma" TargetMode="External" Type="http://schemas.openxmlformats.org/officeDocument/2006/relationships/hyperlink"/><Relationship Id="rId2" Target="../media/image1.jpeg" Type="http://schemas.openxmlformats.org/officeDocument/2006/relationships/image"/><Relationship Id="rId1" Target="../slideMasters/slideMaster1.xml" Type="http://schemas.openxmlformats.org/officeDocument/2006/relationships/slideMaster"/><Relationship Id="rId4" Target="../media/image2.png" Type="http://schemas.openxmlformats.org/officeDocument/2006/relationships/image"/></Relationships>
</file>

<file path=ppt/slideLayouts/_rels/slideLayout11.xml.rels><?xml version="1.0" encoding="UTF-8" standalone="yes" ?><Relationships xmlns="http://schemas.openxmlformats.org/package/2006/relationships"><Relationship Id="rId3" Target="https://gamma.app/?utm_source=made-with-gamma" TargetMode="External" Type="http://schemas.openxmlformats.org/officeDocument/2006/relationships/hyperlink"/><Relationship Id="rId2" Target="../media/image1.jpeg" Type="http://schemas.openxmlformats.org/officeDocument/2006/relationships/image"/><Relationship Id="rId1" Target="../slideMasters/slideMaster1.xml" Type="http://schemas.openxmlformats.org/officeDocument/2006/relationships/slideMaster"/><Relationship Id="rId4" Target="../media/image2.png" Type="http://schemas.openxmlformats.org/officeDocument/2006/relationships/image"/></Relationships>
</file>

<file path=ppt/slideLayouts/_rels/slideLayout2.xml.rels><?xml version="1.0" encoding="UTF-8" standalone="yes" ?><Relationships xmlns="http://schemas.openxmlformats.org/package/2006/relationships"><Relationship Id="rId3" Target="https://gamma.app/?utm_source=made-with-gamma" TargetMode="External" Type="http://schemas.openxmlformats.org/officeDocument/2006/relationships/hyperlink"/><Relationship Id="rId2" Target="../media/image1.jpeg" Type="http://schemas.openxmlformats.org/officeDocument/2006/relationships/image"/><Relationship Id="rId1" Target="../slideMasters/slideMaster1.xml" Type="http://schemas.openxmlformats.org/officeDocument/2006/relationships/slideMaster"/><Relationship Id="rId4" Target="../media/image2.png" Type="http://schemas.openxmlformats.org/officeDocument/2006/relationships/image"/></Relationships>
</file>

<file path=ppt/slideLayouts/_rels/slideLayout3.xml.rels><?xml version="1.0" encoding="UTF-8" standalone="yes" ?><Relationships xmlns="http://schemas.openxmlformats.org/package/2006/relationships"><Relationship Id="rId3" Target="https://gamma.app/?utm_source=made-with-gamma" TargetMode="External" Type="http://schemas.openxmlformats.org/officeDocument/2006/relationships/hyperlink"/><Relationship Id="rId2" Target="../media/image1.jpeg" Type="http://schemas.openxmlformats.org/officeDocument/2006/relationships/image"/><Relationship Id="rId1" Target="../slideMasters/slideMaster1.xml" Type="http://schemas.openxmlformats.org/officeDocument/2006/relationships/slideMaster"/><Relationship Id="rId4" Target="../media/image2.png" Type="http://schemas.openxmlformats.org/officeDocument/2006/relationships/image"/></Relationships>
</file>

<file path=ppt/slideLayouts/_rels/slideLayout4.xml.rels><?xml version="1.0" encoding="UTF-8" standalone="yes" ?><Relationships xmlns="http://schemas.openxmlformats.org/package/2006/relationships"><Relationship Id="rId3" Target="https://gamma.app/?utm_source=made-with-gamma" TargetMode="External" Type="http://schemas.openxmlformats.org/officeDocument/2006/relationships/hyperlink"/><Relationship Id="rId2" Target="../media/image1.jpeg" Type="http://schemas.openxmlformats.org/officeDocument/2006/relationships/image"/><Relationship Id="rId1" Target="../slideMasters/slideMaster1.xml" Type="http://schemas.openxmlformats.org/officeDocument/2006/relationships/slideMaster"/><Relationship Id="rId4" Target="../media/image2.png" Type="http://schemas.openxmlformats.org/officeDocument/2006/relationships/image"/></Relationships>
</file>

<file path=ppt/slideLayouts/_rels/slideLayout5.xml.rels><?xml version="1.0" encoding="UTF-8" standalone="yes" ?><Relationships xmlns="http://schemas.openxmlformats.org/package/2006/relationships"><Relationship Id="rId3" Target="https://gamma.app/?utm_source=made-with-gamma" TargetMode="External" Type="http://schemas.openxmlformats.org/officeDocument/2006/relationships/hyperlink"/><Relationship Id="rId2" Target="../media/image1.jpeg" Type="http://schemas.openxmlformats.org/officeDocument/2006/relationships/image"/><Relationship Id="rId1" Target="../slideMasters/slideMaster1.xml" Type="http://schemas.openxmlformats.org/officeDocument/2006/relationships/slideMaster"/><Relationship Id="rId4" Target="../media/image2.png" Type="http://schemas.openxmlformats.org/officeDocument/2006/relationships/image"/></Relationships>
</file>

<file path=ppt/slideLayouts/_rels/slideLayout6.xml.rels><?xml version="1.0" encoding="UTF-8" standalone="yes" ?><Relationships xmlns="http://schemas.openxmlformats.org/package/2006/relationships"><Relationship Id="rId3" Target="https://gamma.app/?utm_source=made-with-gamma" TargetMode="External" Type="http://schemas.openxmlformats.org/officeDocument/2006/relationships/hyperlink"/><Relationship Id="rId2" Target="../media/image1.jpeg" Type="http://schemas.openxmlformats.org/officeDocument/2006/relationships/image"/><Relationship Id="rId1" Target="../slideMasters/slideMaster1.xml" Type="http://schemas.openxmlformats.org/officeDocument/2006/relationships/slideMaster"/><Relationship Id="rId4" Target="../media/image2.png" Type="http://schemas.openxmlformats.org/officeDocument/2006/relationships/image"/></Relationships>
</file>

<file path=ppt/slideLayouts/_rels/slideLayout7.xml.rels><?xml version="1.0" encoding="UTF-8" standalone="yes" ?><Relationships xmlns="http://schemas.openxmlformats.org/package/2006/relationships"><Relationship Id="rId3" Target="https://gamma.app/?utm_source=made-with-gamma" TargetMode="External" Type="http://schemas.openxmlformats.org/officeDocument/2006/relationships/hyperlink"/><Relationship Id="rId2" Target="../media/image1.jpeg" Type="http://schemas.openxmlformats.org/officeDocument/2006/relationships/image"/><Relationship Id="rId1" Target="../slideMasters/slideMaster1.xml" Type="http://schemas.openxmlformats.org/officeDocument/2006/relationships/slideMaster"/><Relationship Id="rId4" Target="../media/image2.png" Type="http://schemas.openxmlformats.org/officeDocument/2006/relationships/image"/></Relationships>
</file>

<file path=ppt/slideLayouts/_rels/slideLayout8.xml.rels><?xml version="1.0" encoding="UTF-8" standalone="yes" ?><Relationships xmlns="http://schemas.openxmlformats.org/package/2006/relationships"><Relationship Id="rId3" Target="https://gamma.app/?utm_source=made-with-gamma" TargetMode="External" Type="http://schemas.openxmlformats.org/officeDocument/2006/relationships/hyperlink"/><Relationship Id="rId2" Target="../media/image1.jpeg" Type="http://schemas.openxmlformats.org/officeDocument/2006/relationships/image"/><Relationship Id="rId1" Target="../slideMasters/slideMaster1.xml" Type="http://schemas.openxmlformats.org/officeDocument/2006/relationships/slideMaster"/><Relationship Id="rId4" Target="../media/image2.png" Type="http://schemas.openxmlformats.org/officeDocument/2006/relationships/image"/></Relationships>
</file>

<file path=ppt/slideLayouts/_rels/slideLayout9.xml.rels><?xml version="1.0" encoding="UTF-8" standalone="yes" ?><Relationships xmlns="http://schemas.openxmlformats.org/package/2006/relationships"><Relationship Id="rId3" Target="https://gamma.app/?utm_source=made-with-gamma" TargetMode="External" Type="http://schemas.openxmlformats.org/officeDocument/2006/relationships/hyperlink"/><Relationship Id="rId2" Target="../media/image1.jpeg" Type="http://schemas.openxmlformats.org/officeDocument/2006/relationships/image"/><Relationship Id="rId1" Target="../slideMasters/slideMaster1.xml" Type="http://schemas.openxmlformats.org/officeDocument/2006/relationships/slideMaster"/><Relationship Id="rId4" Target="../media/image2.png" Type="http://schemas.openxmlformats.org/officeDocument/2006/relationships/image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3" Target="../media/image3.jpe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0.xml.rels><?xml version="1.0" encoding="UTF-8" standalone="yes" ?><Relationships xmlns="http://schemas.openxmlformats.org/package/2006/relationships"><Relationship Id="rId3" Target="../media/image29.jpe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11.xml" Type="http://schemas.openxmlformats.org/officeDocument/2006/relationships/slideLayout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hyperlink" Target="https://drive.google.com/file/d/1GCRqyDkdaj2j0R73FRo_O6xSSoMnd0Up/view?usp=drivesd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-standard.com/markets/news/demat-tally-surges-to-185-million-in-2024-with-46-million-new-additions-125010800853_1.html" TargetMode="External"/><Relationship Id="rId7" Type="http://schemas.openxmlformats.org/officeDocument/2006/relationships/hyperlink" Target="https://www.reuters.com/sustainability/boards-policy-regulation/indian-retail-investor-losses-derivative-trades-widened-2024-25-regulator-says-2025-07-07/" TargetMode="External"/><Relationship Id="rId2" Type="http://schemas.openxmlformats.org/officeDocument/2006/relationships/hyperlink" Target="https://www.blackrock.com/corporate/literature/publication/iosco-consultation-report-on-neo-brokers-120525.pdf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oecd.org/content/dam/oecd/en/publications/reports/2023/12/oecd-infe-2023-international-survey-of-adult-financial-literacy_8ce94e2c/56003a32-en.pdf" TargetMode="External"/><Relationship Id="rId5" Type="http://schemas.openxmlformats.org/officeDocument/2006/relationships/hyperlink" Target="https://press.spglobal.com/2015-11-18-Two-Thirds-of-Adults-Worldwide-Are-Not-Financially-Literate-and-Significant-Gender-Gap-Exists-Finds-Global-Study" TargetMode="External"/><Relationship Id="rId4" Type="http://schemas.openxmlformats.org/officeDocument/2006/relationships/hyperlink" Target="https://www.acuiti.io/wp-content/uploads/2024/03/Retail-Revolution-in-Europe.pdf" TargetMode="External"/></Relationships>
</file>

<file path=ppt/slides/_rels/slide13.xml.rels><?xml version="1.0" encoding="UTF-8" standalone="yes" ?><Relationships xmlns="http://schemas.openxmlformats.org/package/2006/relationships"><Relationship Id="rId2" Target="../media/image31.jpeg" Type="http://schemas.openxmlformats.org/officeDocument/2006/relationships/image"/><Relationship Id="rId1" Target="../slideLayouts/slideLayout11.xml" Type="http://schemas.openxmlformats.org/officeDocument/2006/relationships/slideLayout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 ?><Relationships xmlns="http://schemas.openxmlformats.org/package/2006/relationships"><Relationship Id="rId8" Target="../media/image9.jpeg" Type="http://schemas.openxmlformats.org/officeDocument/2006/relationships/image"/><Relationship Id="rId3" Target="../media/image4.png" Type="http://schemas.openxmlformats.org/officeDocument/2006/relationships/image"/><Relationship Id="rId7" Target="../media/image8.jpe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4.xml" Type="http://schemas.openxmlformats.org/officeDocument/2006/relationships/slideLayout"/><Relationship Id="rId6" Target="../media/image7.jpeg" Type="http://schemas.openxmlformats.org/officeDocument/2006/relationships/image"/><Relationship Id="rId5" Target="../media/image6.jpeg" Type="http://schemas.openxmlformats.org/officeDocument/2006/relationships/image"/><Relationship Id="rId4" Target="../media/image5.jpe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4.xml.rels><?xml version="1.0" encoding="UTF-8" standalone="yes" ?><Relationships xmlns="http://schemas.openxmlformats.org/package/2006/relationships"><Relationship Id="rId2" Target="../media/image11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5.xml.rels><?xml version="1.0" encoding="UTF-8" standalone="yes" ?><Relationships xmlns="http://schemas.openxmlformats.org/package/2006/relationships"><Relationship Id="rId8" Target="../media/image17.png" Type="http://schemas.openxmlformats.org/officeDocument/2006/relationships/image"/><Relationship Id="rId3" Target="../media/image12.jpeg" Type="http://schemas.openxmlformats.org/officeDocument/2006/relationships/image"/><Relationship Id="rId7" Target="../media/image16.sv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6.xml" Type="http://schemas.openxmlformats.org/officeDocument/2006/relationships/slideLayout"/><Relationship Id="rId6" Target="../media/image15.png" Type="http://schemas.openxmlformats.org/officeDocument/2006/relationships/image"/><Relationship Id="rId5" Target="../media/image14.svg" Type="http://schemas.openxmlformats.org/officeDocument/2006/relationships/image"/><Relationship Id="rId4" Target="../media/image13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 ?><Relationships xmlns="http://schemas.openxmlformats.org/package/2006/relationships"><Relationship Id="rId3" Target="../media/image19.pn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7.xml" Type="http://schemas.openxmlformats.org/officeDocument/2006/relationships/slideLayout"/><Relationship Id="rId6" Target="../media/image22.jpeg" Type="http://schemas.openxmlformats.org/officeDocument/2006/relationships/image"/><Relationship Id="rId5" Target="../media/image21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7.xml.rels><?xml version="1.0" encoding="UTF-8" standalone="yes" ?><Relationships xmlns="http://schemas.openxmlformats.org/package/2006/relationships"><Relationship Id="rId3" Target="../media/image23.pn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8.xml" Type="http://schemas.openxmlformats.org/officeDocument/2006/relationships/slideLayout"/><Relationship Id="rId4" Target="../media/image24.jpeg" Type="http://schemas.openxmlformats.org/officeDocument/2006/relationships/image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 ?><Relationships xmlns="http://schemas.openxmlformats.org/package/2006/relationships"><Relationship Id="rId3" Target="../media/image25.pn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10.xml" Type="http://schemas.openxmlformats.org/officeDocument/2006/relationships/slideLayout"/><Relationship Id="rId6" Target="../media/image28.png" Type="http://schemas.openxmlformats.org/officeDocument/2006/relationships/image"/><Relationship Id="rId5" Target="../media/image27.jpeg" Type="http://schemas.openxmlformats.org/officeDocument/2006/relationships/image"/><Relationship Id="rId4" Target="../media/image26.jpeg" Type="http://schemas.openxmlformats.org/officeDocument/2006/relationships/imag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11324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7200">
                <a:solidFill>
                  <a:srgbClr val="051D3A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Wealth Arena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3200">
                <a:solidFill>
                  <a:srgbClr val="051D3A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Empowering Beginners to Invest with Confidence</a:t>
            </a:r>
            <a:endParaRPr lang="en-US" sz="3200">
              <a:latin typeface="Funnel Display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6406" y="4575074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Wealth Arena</a:t>
            </a:r>
            <a:r>
              <a:rPr lang="en-US" sz="185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 is a beginner-friendly trading education and simulation app. It helps reduce risk, avoid scams, and provides a gamified learning experience for new traders, students, and financial literacy programs.</a:t>
            </a:r>
            <a:endParaRPr lang="en-US" sz="1850">
              <a:latin typeface="Funnel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9BAE5-AAB7-2FD7-F7C8-E7C87C9110AF}"/>
              </a:ext>
            </a:extLst>
          </p:cNvPr>
          <p:cNvSpPr txBox="1"/>
          <p:nvPr/>
        </p:nvSpPr>
        <p:spPr>
          <a:xfrm>
            <a:off x="836406" y="6456955"/>
            <a:ext cx="7465310" cy="3770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50">
                <a:solidFill>
                  <a:srgbClr val="2B3541"/>
                </a:solidFill>
                <a:latin typeface="Funnel Sans"/>
              </a:rPr>
              <a:t>Learn, Practice &amp; Master Trading — Without Losing Real Money.</a:t>
            </a: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9CD6A95A-EFAC-3F49-4F31-B772C8E7A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04317"/>
            <a:ext cx="7468553" cy="72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>
                <a:solidFill>
                  <a:srgbClr val="051D3A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Vision for the </a:t>
            </a:r>
            <a:r>
              <a:rPr lang="en-US" sz="4400" dirty="0">
                <a:solidFill>
                  <a:srgbClr val="051D3A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Future</a:t>
            </a:r>
            <a:endParaRPr lang="en-US" sz="4400" dirty="0">
              <a:latin typeface="Funnel Display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260556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goal is to create a fully functional, gamified trading platform where users can </a:t>
            </a:r>
            <a:r>
              <a:rPr lang="en-US" sz="1850" b="1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simulate, learn, and confidently invest</a:t>
            </a:r>
            <a:r>
              <a:rPr lang="en-US" sz="18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without real-world risk.</a:t>
            </a:r>
            <a:endParaRPr lang="en-US" sz="1850"/>
          </a:p>
        </p:txBody>
      </p:sp>
      <p:sp>
        <p:nvSpPr>
          <p:cNvPr id="5" name="Shape 2"/>
          <p:cNvSpPr/>
          <p:nvPr/>
        </p:nvSpPr>
        <p:spPr>
          <a:xfrm>
            <a:off x="6324124" y="4023836"/>
            <a:ext cx="3614618" cy="1755458"/>
          </a:xfrm>
          <a:prstGeom prst="roundRect">
            <a:avLst>
              <a:gd name="adj" fmla="val 3272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71059" y="4270772"/>
            <a:ext cx="28620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Educational Adoption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6571059" y="4766310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Becoming the go-to platform for financial literacy.</a:t>
            </a:r>
            <a:endParaRPr lang="en-US" sz="1850"/>
          </a:p>
        </p:txBody>
      </p:sp>
      <p:sp>
        <p:nvSpPr>
          <p:cNvPr id="8" name="Shape 5"/>
          <p:cNvSpPr/>
          <p:nvPr/>
        </p:nvSpPr>
        <p:spPr>
          <a:xfrm>
            <a:off x="10178058" y="4023836"/>
            <a:ext cx="3614618" cy="1755458"/>
          </a:xfrm>
          <a:prstGeom prst="roundRect">
            <a:avLst>
              <a:gd name="adj" fmla="val 3272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424993" y="42707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User Reach</a:t>
            </a:r>
            <a:endParaRPr lang="en-US" sz="2200"/>
          </a:p>
        </p:txBody>
      </p:sp>
      <p:sp>
        <p:nvSpPr>
          <p:cNvPr id="10" name="Text 7"/>
          <p:cNvSpPr/>
          <p:nvPr/>
        </p:nvSpPr>
        <p:spPr>
          <a:xfrm>
            <a:off x="10424993" y="4766310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Empowering millions of new investors globally.</a:t>
            </a:r>
            <a:endParaRPr lang="en-US" sz="1850"/>
          </a:p>
        </p:txBody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D5D798FE-2CD6-E738-F7CB-357964FDF435}"/>
              </a:ext>
            </a:extLst>
          </p:cNvPr>
          <p:cNvSpPr/>
          <p:nvPr/>
        </p:nvSpPr>
        <p:spPr>
          <a:xfrm>
            <a:off x="6324124" y="6048494"/>
            <a:ext cx="3614618" cy="1755458"/>
          </a:xfrm>
          <a:prstGeom prst="roundRect">
            <a:avLst>
              <a:gd name="adj" fmla="val 3272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9A1EA540-5116-35FE-087A-1A230838A285}"/>
              </a:ext>
            </a:extLst>
          </p:cNvPr>
          <p:cNvSpPr/>
          <p:nvPr/>
        </p:nvSpPr>
        <p:spPr>
          <a:xfrm>
            <a:off x="6571059" y="6295430"/>
            <a:ext cx="28620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latin typeface="Funnel Display" panose="020B0604020202020204" charset="0"/>
              </a:rPr>
              <a:t>Market Impact</a:t>
            </a:r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C17D81B5-365D-49AC-7274-7A9174A45AC9}"/>
              </a:ext>
            </a:extLst>
          </p:cNvPr>
          <p:cNvSpPr/>
          <p:nvPr/>
        </p:nvSpPr>
        <p:spPr>
          <a:xfrm>
            <a:off x="6571059" y="6790968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Fostering a generation of confident, informed traders.</a:t>
            </a:r>
            <a:endParaRPr lang="en-US" sz="1850"/>
          </a:p>
          <a:p>
            <a:pPr marL="0" indent="0" algn="l">
              <a:lnSpc>
                <a:spcPts val="3000"/>
              </a:lnSpc>
              <a:buNone/>
            </a:pPr>
            <a:endParaRPr lang="en-US" sz="1850"/>
          </a:p>
        </p:txBody>
      </p:sp>
      <p:sp>
        <p:nvSpPr>
          <p:cNvPr id="17" name="Shape 5">
            <a:extLst>
              <a:ext uri="{FF2B5EF4-FFF2-40B4-BE49-F238E27FC236}">
                <a16:creationId xmlns:a16="http://schemas.microsoft.com/office/drawing/2014/main" id="{F2C57FDD-F72A-9CE4-C5B8-CFDF0D6CC68B}"/>
              </a:ext>
            </a:extLst>
          </p:cNvPr>
          <p:cNvSpPr/>
          <p:nvPr/>
        </p:nvSpPr>
        <p:spPr>
          <a:xfrm>
            <a:off x="10178058" y="6048494"/>
            <a:ext cx="3614618" cy="1755458"/>
          </a:xfrm>
          <a:prstGeom prst="roundRect">
            <a:avLst>
              <a:gd name="adj" fmla="val 3272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EBE73A20-2D28-9404-5240-406CBB3FC9B0}"/>
              </a:ext>
            </a:extLst>
          </p:cNvPr>
          <p:cNvSpPr/>
          <p:nvPr/>
        </p:nvSpPr>
        <p:spPr>
          <a:xfrm>
            <a:off x="10424993" y="62954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latin typeface="Funnel Display" panose="020B0604020202020204" charset="0"/>
              </a:rPr>
              <a:t>Partner with FinTech</a:t>
            </a:r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52433AE2-2FFF-1CE1-D6C5-A89198129544}"/>
              </a:ext>
            </a:extLst>
          </p:cNvPr>
          <p:cNvSpPr/>
          <p:nvPr/>
        </p:nvSpPr>
        <p:spPr>
          <a:xfrm>
            <a:off x="10424993" y="6790968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i="1">
                <a:latin typeface="Funnel Display" panose="020B0604020202020204" charset="0"/>
              </a:rPr>
              <a:t>Launch trading option in-app.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48B9E02-9B14-7E64-B308-985CBE5ED56A}"/>
              </a:ext>
            </a:extLst>
          </p:cNvPr>
          <p:cNvSpPr/>
          <p:nvPr/>
        </p:nvSpPr>
        <p:spPr>
          <a:xfrm>
            <a:off x="793790" y="657364"/>
            <a:ext cx="5670590" cy="1105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latin typeface="Funnel Display" panose="020B0604020202020204" charset="0"/>
                <a:ea typeface="Montserrat" pitchFamily="34" charset="-122"/>
                <a:cs typeface="Montserrat" pitchFamily="34" charset="-120"/>
              </a:rPr>
              <a:t>Demo</a:t>
            </a:r>
            <a:endParaRPr lang="en-US" sz="4450">
              <a:latin typeface="Funnel Display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FCD75-6629-3C0D-B99A-A20B74398F58}"/>
              </a:ext>
            </a:extLst>
          </p:cNvPr>
          <p:cNvSpPr txBox="1"/>
          <p:nvPr/>
        </p:nvSpPr>
        <p:spPr>
          <a:xfrm>
            <a:off x="2364739" y="7572236"/>
            <a:ext cx="106270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accent1"/>
                </a:solidFill>
                <a:latin typeface="Funnel Display" panose="020B0604020202020204" charset="0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https://drive.google.com/file/d/1GCRqyDkdaj2j0R73FRo_O6xSSoMnd0Up/view?usp=drivesdk</a:t>
            </a:r>
            <a:endParaRPr lang="en-US" sz="1600">
              <a:solidFill>
                <a:schemeClr val="accent1"/>
              </a:solidFill>
              <a:latin typeface="Funnel Display" panose="020B0604020202020204" charset="0"/>
              <a:ea typeface="Calibri"/>
              <a:cs typeface="Calibri"/>
            </a:endParaRPr>
          </a:p>
        </p:txBody>
      </p:sp>
      <p:pic>
        <p:nvPicPr>
          <p:cNvPr id="8" name="WealthArena">
            <a:hlinkClick r:id="" action="ppaction://media"/>
            <a:extLst>
              <a:ext uri="{FF2B5EF4-FFF2-40B4-BE49-F238E27FC236}">
                <a16:creationId xmlns:a16="http://schemas.microsoft.com/office/drawing/2014/main" id="{49168038-CAB7-5055-2043-A7B574B420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2318" y="1116416"/>
            <a:ext cx="2925763" cy="59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0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2">
            <a:extLst>
              <a:ext uri="{FF2B5EF4-FFF2-40B4-BE49-F238E27FC236}">
                <a16:creationId xmlns:a16="http://schemas.microsoft.com/office/drawing/2014/main" id="{6AA88ED9-4AA7-749C-080F-9D3E28F4D4CA}"/>
              </a:ext>
            </a:extLst>
          </p:cNvPr>
          <p:cNvSpPr/>
          <p:nvPr/>
        </p:nvSpPr>
        <p:spPr>
          <a:xfrm>
            <a:off x="793790" y="2238604"/>
            <a:ext cx="10706548" cy="493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150"/>
              </a:lnSpc>
              <a:buSzPct val="100000"/>
              <a:buFont typeface="Arial" panose="020B0604020202020204" pitchFamily="34" charset="0"/>
              <a:buChar char="•"/>
            </a:pPr>
            <a:endParaRPr lang="en-US" sz="1600">
              <a:latin typeface="Funnel Display" panose="020B0604020202020204" charset="0"/>
              <a:cs typeface="Heebo Light" pitchFamily="2" charset="-79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845962ED-DF98-212C-38A7-19B28235055E}"/>
              </a:ext>
            </a:extLst>
          </p:cNvPr>
          <p:cNvSpPr/>
          <p:nvPr/>
        </p:nvSpPr>
        <p:spPr>
          <a:xfrm>
            <a:off x="476474" y="6227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latin typeface="Funnel Display" panose="020B0604020202020204" charset="0"/>
                <a:ea typeface="Montserrat" pitchFamily="34" charset="-122"/>
                <a:cs typeface="Montserrat" pitchFamily="34" charset="-120"/>
              </a:rPr>
              <a:t>References</a:t>
            </a:r>
            <a:endParaRPr lang="en-US" sz="4450">
              <a:latin typeface="Funnel Display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B54FB4-56AA-21A8-D173-6CF8DACF9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07" y="1648618"/>
            <a:ext cx="14266985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Funnel Display" panose="020B0604020202020204" charset="0"/>
              </a:rPr>
              <a:t>BlackRock. (2025, May 12). </a:t>
            </a:r>
            <a:r>
              <a:rPr lang="en-US" i="1">
                <a:latin typeface="Funnel Display" panose="020B0604020202020204" charset="0"/>
              </a:rPr>
              <a:t>Response to IOSCO’s consultation report on neo-brokers</a:t>
            </a:r>
            <a:r>
              <a:rPr lang="en-US">
                <a:latin typeface="Funnel Display" panose="020B0604020202020204" charset="0"/>
              </a:rPr>
              <a:t> [Letter]. BlackRock.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Funnel Display" panose="020B0604020202020204" charset="0"/>
                <a:cs typeface="Heebo Light" pitchFamily="2" charset="-79"/>
                <a:hlinkClick r:id="rId2"/>
              </a:rPr>
              <a:t>https://www.blackrock.com/corporate/literature/publication/iosco-consultation-report-on-neo-brokers-120525.pdf</a:t>
            </a:r>
            <a:endParaRPr lang="en-US" altLang="en-US">
              <a:latin typeface="Funnel Display" panose="020B0604020202020204" charset="0"/>
              <a:cs typeface="Heebo Light" pitchFamily="2" charset="-79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Funnel Display" panose="020B0604020202020204" charset="0"/>
              </a:rPr>
              <a:t>Sethuraman, S. (2025, January 8). </a:t>
            </a:r>
            <a:r>
              <a:rPr lang="en-US" i="1">
                <a:latin typeface="Funnel Display" panose="020B0604020202020204" charset="0"/>
              </a:rPr>
              <a:t>Demat tally surges to 185 million in 2024 with 46 million new additions</a:t>
            </a:r>
            <a:r>
              <a:rPr lang="en-US">
                <a:latin typeface="Funnel Display" panose="020B0604020202020204" charset="0"/>
              </a:rPr>
              <a:t>. </a:t>
            </a:r>
            <a:r>
              <a:rPr lang="en-US" i="1">
                <a:latin typeface="Funnel Display" panose="020B0604020202020204" charset="0"/>
              </a:rPr>
              <a:t>Business Standard</a:t>
            </a:r>
            <a:r>
              <a:rPr lang="en-US">
                <a:latin typeface="Funnel Display" panose="020B060402020202020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Funnel Display" panose="020B0604020202020204" charset="0"/>
                <a:cs typeface="Heebo Light" pitchFamily="2" charset="-79"/>
                <a:hlinkClick r:id="rId3"/>
              </a:rPr>
              <a:t>https://www.business-standard.com/markets/news/demat-tally-surges-to-185-million-in-2024-with-46-million-new-additions-125010800853_1.html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Funnel Display" panose="020B0604020202020204" charset="0"/>
              <a:cs typeface="Heebo Light" pitchFamily="2" charset="-79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err="1">
                <a:latin typeface="Funnel Display" panose="020B0604020202020204" charset="0"/>
              </a:rPr>
              <a:t>Acuiti</a:t>
            </a:r>
            <a:r>
              <a:rPr lang="en-US">
                <a:latin typeface="Funnel Display" panose="020B0604020202020204" charset="0"/>
              </a:rPr>
              <a:t>. (2024). </a:t>
            </a:r>
            <a:r>
              <a:rPr lang="en-US" i="1">
                <a:latin typeface="Funnel Display" panose="020B0604020202020204" charset="0"/>
              </a:rPr>
              <a:t>Retail revolution: How retail brokers in Europe are planning to counter CFD restrictions and what that means for institutional markets</a:t>
            </a:r>
            <a:r>
              <a:rPr lang="en-US">
                <a:latin typeface="Funnel Display" panose="020B0604020202020204" charset="0"/>
              </a:rPr>
              <a:t> [Report]. </a:t>
            </a:r>
            <a:r>
              <a:rPr lang="en-US" err="1">
                <a:latin typeface="Funnel Display" panose="020B0604020202020204" charset="0"/>
              </a:rPr>
              <a:t>Acuiti</a:t>
            </a:r>
            <a:r>
              <a:rPr lang="en-US">
                <a:latin typeface="Funnel Display" panose="020B060402020202020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Funnel Display" panose="020B0604020202020204" charset="0"/>
                <a:cs typeface="Heebo Light" pitchFamily="2" charset="-79"/>
                <a:hlinkClick r:id="rId4"/>
              </a:rPr>
              <a:t>https://www.acuiti.io/wp-content/uploads/2024/03/Retail-Revolution-in-Europe.pdf</a:t>
            </a:r>
            <a:endParaRPr lang="en-US" altLang="en-US">
              <a:latin typeface="Funnel Display" panose="020B0604020202020204" charset="0"/>
              <a:cs typeface="Heebo Light" pitchFamily="2" charset="-79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Funnel Display" panose="020B0604020202020204" charset="0"/>
              </a:rPr>
              <a:t>Standard &amp; Poor’s Ratings Services. (2015, November 18). </a:t>
            </a:r>
            <a:r>
              <a:rPr lang="en-US" i="1">
                <a:latin typeface="Funnel Display" panose="020B0604020202020204" charset="0"/>
              </a:rPr>
              <a:t>Two-thirds of adults worldwide are not financially literate and significant gender gap exists, finds global study</a:t>
            </a:r>
            <a:r>
              <a:rPr lang="en-US">
                <a:latin typeface="Funnel Display" panose="020B0604020202020204" charset="0"/>
              </a:rPr>
              <a:t> [Press release]. S&amp;P Global.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Funnel Display" panose="020B0604020202020204" charset="0"/>
                <a:cs typeface="Heebo Light" pitchFamily="2" charset="-79"/>
                <a:hlinkClick r:id="rId5"/>
              </a:rPr>
              <a:t>https://press.spglobal.com/2015-11-18-Two-Thirds-of-Adults-Worldwide-Are-Not-Financially-Literate-and-Significant-Gender-Gap-Exists-Finds-Global-Study</a:t>
            </a:r>
            <a:endParaRPr lang="en-US" altLang="en-US">
              <a:latin typeface="Funnel Display" panose="020B0604020202020204" charset="0"/>
              <a:cs typeface="Heebo Light" pitchFamily="2" charset="-79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err="1">
                <a:latin typeface="Funnel Display" panose="020B0604020202020204" charset="0"/>
              </a:rPr>
              <a:t>Organisation</a:t>
            </a:r>
            <a:r>
              <a:rPr lang="en-US">
                <a:latin typeface="Funnel Display" panose="020B0604020202020204" charset="0"/>
              </a:rPr>
              <a:t> for Economic Co-operation and Development. (2023). </a:t>
            </a:r>
            <a:r>
              <a:rPr lang="en-US" i="1">
                <a:latin typeface="Funnel Display" panose="020B0604020202020204" charset="0"/>
              </a:rPr>
              <a:t>OECD/INFE 2023 international survey of adult financial literacy</a:t>
            </a:r>
            <a:r>
              <a:rPr lang="en-US">
                <a:latin typeface="Funnel Display" panose="020B0604020202020204" charset="0"/>
              </a:rPr>
              <a:t> [Report]. OECD Publishing.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Funnel Display" panose="020B0604020202020204" charset="0"/>
                <a:cs typeface="Heebo Light" pitchFamily="2" charset="-79"/>
                <a:hlinkClick r:id="rId6"/>
              </a:rPr>
              <a:t>https://www.oecd.org/content/dam/oecd/en/publications/reports/2023/12/oecd-infe-2023-international-survey-of-adult-financial-literacy_8ce94e2c/56003a32-en.pdf</a:t>
            </a:r>
            <a:endParaRPr lang="en-US" altLang="en-US">
              <a:latin typeface="Funnel Display" panose="020B0604020202020204" charset="0"/>
              <a:cs typeface="Heebo Light" pitchFamily="2" charset="-79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Funnel Display" panose="020B0604020202020204" charset="0"/>
              </a:rPr>
              <a:t>Agarwal, A. (2025, July 7). </a:t>
            </a:r>
            <a:r>
              <a:rPr lang="en-US" i="1">
                <a:latin typeface="Funnel Display" panose="020B0604020202020204" charset="0"/>
              </a:rPr>
              <a:t>Indian retail investor losses on derivative trades widened in 2024–25, regulator says</a:t>
            </a:r>
            <a:r>
              <a:rPr lang="en-US">
                <a:latin typeface="Funnel Display" panose="020B0604020202020204" charset="0"/>
              </a:rPr>
              <a:t>. </a:t>
            </a:r>
            <a:r>
              <a:rPr lang="en-US" i="1">
                <a:latin typeface="Funnel Display" panose="020B0604020202020204" charset="0"/>
              </a:rPr>
              <a:t>Reuters</a:t>
            </a:r>
            <a:r>
              <a:rPr lang="en-US">
                <a:latin typeface="Funnel Display" panose="020B060402020202020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Funnel Display" panose="020B0604020202020204" charset="0"/>
                <a:cs typeface="Heebo Light" pitchFamily="2" charset="-79"/>
                <a:hlinkClick r:id="rId7"/>
              </a:rPr>
              <a:t>https://www.reuters.com/sustainability/boards-policy-regulation/indian-retail-investor-losses-derivative-trades-widened-2024-25-regulator-says-2025-07-07/</a:t>
            </a:r>
            <a:endParaRPr lang="en-US" altLang="en-US">
              <a:latin typeface="Funnel Display" panose="020B0604020202020204" charset="0"/>
              <a:cs typeface="Heebo Light" pitchFamily="2" charset="-79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Funnel Display" panose="020B0604020202020204" charset="0"/>
              <a:cs typeface="Heebo Ligh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51589511"/>
      </p:ext>
    </p:extLst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37CE2-54E4-C045-1358-13EBEEA897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" r="31"/>
          <a:stretch>
            <a:fillRect/>
          </a:stretch>
        </p:blipFill>
        <p:spPr>
          <a:xfrm>
            <a:off x="8534400" y="0"/>
            <a:ext cx="6096000" cy="8229600"/>
          </a:xfrm>
          <a:prstGeom prst="rect">
            <a:avLst/>
          </a:prstGeom>
        </p:spPr>
      </p:pic>
      <p:sp>
        <p:nvSpPr>
          <p:cNvPr id="4" name="Text 16">
            <a:extLst>
              <a:ext uri="{FF2B5EF4-FFF2-40B4-BE49-F238E27FC236}">
                <a16:creationId xmlns:a16="http://schemas.microsoft.com/office/drawing/2014/main" id="{9CB83AC1-AF48-A474-8895-4B0B4ACF4157}"/>
              </a:ext>
            </a:extLst>
          </p:cNvPr>
          <p:cNvSpPr/>
          <p:nvPr/>
        </p:nvSpPr>
        <p:spPr>
          <a:xfrm>
            <a:off x="1945599" y="3287917"/>
            <a:ext cx="3247352" cy="431441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>
            <a:defPPr>
              <a:defRPr lang="en-US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indent="0" marL="0">
              <a:lnSpc>
                <a:spcPts val="2100"/>
              </a:lnSpc>
              <a:buNone/>
            </a:pPr>
            <a:r>
              <a:rPr lang="en-US" sz="4800">
                <a:latin charset="0" panose="020B0604020202020204" typeface="Funnel Display"/>
                <a:ea charset="-122" pitchFamily="34" typeface="Montserrat"/>
                <a:cs charset="-120" pitchFamily="34" typeface="Montserrat"/>
              </a:rPr>
              <a:t>Questions</a:t>
            </a:r>
            <a:r>
              <a:rPr lang="en-US" sz="4000">
                <a:latin charset="0" panose="020B0604020202020204" typeface="Funnel Display"/>
                <a:ea charset="-122" pitchFamily="34" typeface="Montserrat"/>
                <a:cs charset="-120" pitchFamily="34" typeface="Montserrat"/>
              </a:rPr>
              <a:t>?</a:t>
            </a:r>
            <a:endParaRPr lang="en-US" sz="4000">
              <a:latin charset="0" panose="020B0604020202020204" typeface="Funnel Display"/>
              <a:ea typeface="Calibri"/>
              <a:cs typeface="Calibri"/>
            </a:endParaRPr>
          </a:p>
        </p:txBody>
      </p:sp>
      <p:sp>
        <p:nvSpPr>
          <p:cNvPr id="5" name="Text 17">
            <a:extLst>
              <a:ext uri="{FF2B5EF4-FFF2-40B4-BE49-F238E27FC236}">
                <a16:creationId xmlns:a16="http://schemas.microsoft.com/office/drawing/2014/main" id="{E9466AEE-4325-225F-D373-757F752713E5}"/>
              </a:ext>
            </a:extLst>
          </p:cNvPr>
          <p:cNvSpPr/>
          <p:nvPr/>
        </p:nvSpPr>
        <p:spPr>
          <a:xfrm>
            <a:off x="1945599" y="4026188"/>
            <a:ext cx="5205478" cy="1202304"/>
          </a:xfrm>
          <a:prstGeom prst="rect">
            <a:avLst/>
          </a:prstGeom>
          <a:noFill/>
          <a:ln/>
        </p:spPr>
        <p:txBody>
          <a:bodyPr anchor="t" bIns="0" lIns="0" rIns="0" rtlCol="0" tIns="0" wrap="square"/>
          <a:lstStyle>
            <a:defPPr>
              <a:defRPr lang="en-US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charset="0" panose="020B0604020202020204" typeface="Funnel Display"/>
                <a:cs typeface="Heebo Light"/>
              </a:rPr>
              <a:t>Thank you for your time and consideration.</a:t>
            </a:r>
          </a:p>
          <a:p>
            <a:r>
              <a:rPr lang="en-US" sz="2400">
                <a:latin charset="0" panose="020B0604020202020204" typeface="Funnel Display"/>
                <a:cs typeface="Heebo Light"/>
              </a:rPr>
              <a:t>We are now ready to get grilled. </a:t>
            </a:r>
          </a:p>
          <a:p>
            <a:pPr>
              <a:lnSpc>
                <a:spcPts val="2150"/>
              </a:lnSpc>
            </a:pPr>
            <a:endParaRPr lang="en-US" sz="2000">
              <a:latin charset="0" panose="020B0604020202020204" typeface="Funnel Display"/>
              <a:cs typeface="Heeb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66689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4278" y="1112254"/>
            <a:ext cx="60352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>
                <a:solidFill>
                  <a:srgbClr val="051D3A"/>
                </a:solidFill>
                <a:latin typeface="Funnel Display" panose="020B0604020202020204" charset="0"/>
                <a:ea typeface="Funnel Display" pitchFamily="34" charset="-122"/>
                <a:cs typeface="Funnel Display" pitchFamily="34" charset="-120"/>
              </a:rPr>
              <a:t>Presentation Overview</a:t>
            </a:r>
            <a:endParaRPr lang="en-US" sz="4400">
              <a:latin typeface="Funnel Display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14277" y="2295021"/>
            <a:ext cx="393199" cy="25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  <a:cs typeface="Funnel Display Light" pitchFamily="34" charset="-120"/>
              </a:rPr>
              <a:t>01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4278" y="2671377"/>
            <a:ext cx="4158734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4278" y="28519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2B3541"/>
                </a:solidFill>
                <a:latin typeface="Funnel Display" panose="020B0604020202020204" charset="0"/>
                <a:ea typeface="Funnel Display" pitchFamily="34" charset="-122"/>
                <a:cs typeface="Funnel Display" pitchFamily="34" charset="-120"/>
              </a:rPr>
              <a:t>Introduction</a:t>
            </a:r>
            <a:endParaRPr lang="en-US" sz="2200">
              <a:latin typeface="Funnel Display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12326" y="2295021"/>
            <a:ext cx="39319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  <a:cs typeface="Funnel Display Light" pitchFamily="34" charset="-120"/>
              </a:rPr>
              <a:t>02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212327" y="28519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2B3541"/>
                </a:solidFill>
                <a:latin typeface="Funnel Display" panose="020B0604020202020204" charset="0"/>
              </a:rPr>
              <a:t>Presentation Overview</a:t>
            </a:r>
            <a:endParaRPr lang="en-US" sz="2200">
              <a:latin typeface="Funnel Display" panose="020B06040202020202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610376" y="2295021"/>
            <a:ext cx="494915" cy="345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  <a:cs typeface="Funnel Display Light" pitchFamily="34" charset="-120"/>
              </a:rPr>
              <a:t>03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9610377" y="2671377"/>
            <a:ext cx="4158853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610377" y="28519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latin typeface="Funnel Display" panose="020B0604020202020204" charset="0"/>
              </a:rPr>
              <a:t>Meet our Team</a:t>
            </a:r>
          </a:p>
        </p:txBody>
      </p:sp>
      <p:sp>
        <p:nvSpPr>
          <p:cNvPr id="12" name="Text 10"/>
          <p:cNvSpPr/>
          <p:nvPr/>
        </p:nvSpPr>
        <p:spPr>
          <a:xfrm>
            <a:off x="814278" y="3622687"/>
            <a:ext cx="396070" cy="338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  <a:cs typeface="Funnel Display Light" pitchFamily="34" charset="-120"/>
              </a:rPr>
              <a:t>04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814278" y="4050801"/>
            <a:ext cx="4158734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14278" y="41796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latin typeface="Funnel Display" panose="020B0604020202020204" charset="0"/>
              </a:rPr>
              <a:t>Market Opportunity</a:t>
            </a:r>
          </a:p>
        </p:txBody>
      </p:sp>
      <p:sp>
        <p:nvSpPr>
          <p:cNvPr id="15" name="Text 13"/>
          <p:cNvSpPr/>
          <p:nvPr/>
        </p:nvSpPr>
        <p:spPr>
          <a:xfrm>
            <a:off x="5212327" y="3622687"/>
            <a:ext cx="409133" cy="325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  <a:cs typeface="Funnel Display Light" pitchFamily="34" charset="-120"/>
              </a:rPr>
              <a:t>05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212327" y="3999043"/>
            <a:ext cx="4158734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5212327" y="41796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latin typeface="Funnel Display" panose="020B0604020202020204" charset="0"/>
              </a:rPr>
              <a:t>The problem</a:t>
            </a:r>
          </a:p>
        </p:txBody>
      </p:sp>
      <p:sp>
        <p:nvSpPr>
          <p:cNvPr id="18" name="Text 16"/>
          <p:cNvSpPr/>
          <p:nvPr/>
        </p:nvSpPr>
        <p:spPr>
          <a:xfrm>
            <a:off x="9610377" y="3622687"/>
            <a:ext cx="422196" cy="35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  <a:cs typeface="Funnel Display Light" pitchFamily="34" charset="-120"/>
              </a:rPr>
              <a:t>06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9610377" y="3999043"/>
            <a:ext cx="4158853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610377" y="41796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latin typeface="Funnel Display" panose="020B0604020202020204" charset="0"/>
              </a:rPr>
              <a:t>Our Solution</a:t>
            </a: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4C198368-C594-A26D-9134-BB62FEAB57B4}"/>
              </a:ext>
            </a:extLst>
          </p:cNvPr>
          <p:cNvSpPr/>
          <p:nvPr/>
        </p:nvSpPr>
        <p:spPr>
          <a:xfrm>
            <a:off x="814278" y="4824622"/>
            <a:ext cx="448321" cy="35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  <a:cs typeface="Funnel Display Light" pitchFamily="34" charset="-120"/>
              </a:rPr>
              <a:t>07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25" name="Shape 11">
            <a:extLst>
              <a:ext uri="{FF2B5EF4-FFF2-40B4-BE49-F238E27FC236}">
                <a16:creationId xmlns:a16="http://schemas.microsoft.com/office/drawing/2014/main" id="{EDADC32F-FF34-A783-B091-6FDBA25E7B67}"/>
              </a:ext>
            </a:extLst>
          </p:cNvPr>
          <p:cNvSpPr/>
          <p:nvPr/>
        </p:nvSpPr>
        <p:spPr>
          <a:xfrm>
            <a:off x="814278" y="5200978"/>
            <a:ext cx="4158734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26" name="Text 12">
            <a:extLst>
              <a:ext uri="{FF2B5EF4-FFF2-40B4-BE49-F238E27FC236}">
                <a16:creationId xmlns:a16="http://schemas.microsoft.com/office/drawing/2014/main" id="{366FFD2D-1278-BE1F-0B53-092E95D2297A}"/>
              </a:ext>
            </a:extLst>
          </p:cNvPr>
          <p:cNvSpPr/>
          <p:nvPr/>
        </p:nvSpPr>
        <p:spPr>
          <a:xfrm>
            <a:off x="814278" y="53815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2B3541"/>
                </a:solidFill>
                <a:latin typeface="Funnel Display" panose="020B0604020202020204" charset="0"/>
                <a:ea typeface="Funnel Display" pitchFamily="34" charset="-122"/>
                <a:cs typeface="Funnel Display" pitchFamily="34" charset="-120"/>
              </a:rPr>
              <a:t>System Architecture</a:t>
            </a:r>
            <a:endParaRPr lang="en-US" sz="2200">
              <a:latin typeface="Funnel Display" panose="020B0604020202020204" charset="0"/>
            </a:endParaRPr>
          </a:p>
        </p:txBody>
      </p:sp>
      <p:sp>
        <p:nvSpPr>
          <p:cNvPr id="27" name="Text 13">
            <a:extLst>
              <a:ext uri="{FF2B5EF4-FFF2-40B4-BE49-F238E27FC236}">
                <a16:creationId xmlns:a16="http://schemas.microsoft.com/office/drawing/2014/main" id="{72F924FF-2C31-580C-A2A8-DA89D0CC71C7}"/>
              </a:ext>
            </a:extLst>
          </p:cNvPr>
          <p:cNvSpPr/>
          <p:nvPr/>
        </p:nvSpPr>
        <p:spPr>
          <a:xfrm>
            <a:off x="5212327" y="4824622"/>
            <a:ext cx="474447" cy="35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  <a:cs typeface="Funnel Display Light" pitchFamily="34" charset="-120"/>
              </a:rPr>
              <a:t>08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28" name="Shape 14">
            <a:extLst>
              <a:ext uri="{FF2B5EF4-FFF2-40B4-BE49-F238E27FC236}">
                <a16:creationId xmlns:a16="http://schemas.microsoft.com/office/drawing/2014/main" id="{02DE0918-921E-987A-F144-93BB3FB25C1A}"/>
              </a:ext>
            </a:extLst>
          </p:cNvPr>
          <p:cNvSpPr/>
          <p:nvPr/>
        </p:nvSpPr>
        <p:spPr>
          <a:xfrm>
            <a:off x="5212327" y="5200978"/>
            <a:ext cx="4158734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29" name="Text 15">
            <a:extLst>
              <a:ext uri="{FF2B5EF4-FFF2-40B4-BE49-F238E27FC236}">
                <a16:creationId xmlns:a16="http://schemas.microsoft.com/office/drawing/2014/main" id="{7F903CF3-3F30-6E7A-5F9D-D6D86B849316}"/>
              </a:ext>
            </a:extLst>
          </p:cNvPr>
          <p:cNvSpPr/>
          <p:nvPr/>
        </p:nvSpPr>
        <p:spPr>
          <a:xfrm>
            <a:off x="5212327" y="53815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latin typeface="Funnel Display" panose="020B0604020202020204" charset="0"/>
              </a:rPr>
              <a:t>Development Timeline</a:t>
            </a:r>
          </a:p>
        </p:txBody>
      </p:sp>
      <p:sp>
        <p:nvSpPr>
          <p:cNvPr id="30" name="Text 16">
            <a:extLst>
              <a:ext uri="{FF2B5EF4-FFF2-40B4-BE49-F238E27FC236}">
                <a16:creationId xmlns:a16="http://schemas.microsoft.com/office/drawing/2014/main" id="{C174EBE4-5AB8-D394-D03E-0585075827E1}"/>
              </a:ext>
            </a:extLst>
          </p:cNvPr>
          <p:cNvSpPr/>
          <p:nvPr/>
        </p:nvSpPr>
        <p:spPr>
          <a:xfrm>
            <a:off x="9610377" y="4824622"/>
            <a:ext cx="487510" cy="35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  <a:cs typeface="Funnel Display Light" pitchFamily="34" charset="-120"/>
              </a:rPr>
              <a:t>09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31" name="Shape 17">
            <a:extLst>
              <a:ext uri="{FF2B5EF4-FFF2-40B4-BE49-F238E27FC236}">
                <a16:creationId xmlns:a16="http://schemas.microsoft.com/office/drawing/2014/main" id="{E3776AB5-C148-AE9B-814B-BAC0340843FA}"/>
              </a:ext>
            </a:extLst>
          </p:cNvPr>
          <p:cNvSpPr/>
          <p:nvPr/>
        </p:nvSpPr>
        <p:spPr>
          <a:xfrm>
            <a:off x="9610377" y="5200978"/>
            <a:ext cx="4158853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32" name="Text 18">
            <a:extLst>
              <a:ext uri="{FF2B5EF4-FFF2-40B4-BE49-F238E27FC236}">
                <a16:creationId xmlns:a16="http://schemas.microsoft.com/office/drawing/2014/main" id="{3EE8D03F-06E8-22DB-074E-C275E19DDCAD}"/>
              </a:ext>
            </a:extLst>
          </p:cNvPr>
          <p:cNvSpPr/>
          <p:nvPr/>
        </p:nvSpPr>
        <p:spPr>
          <a:xfrm>
            <a:off x="9610377" y="53815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latin typeface="Funnel Display" panose="020B0604020202020204" charset="0"/>
              </a:rPr>
              <a:t>Results and Metrics</a:t>
            </a:r>
          </a:p>
        </p:txBody>
      </p:sp>
      <p:sp>
        <p:nvSpPr>
          <p:cNvPr id="39" name="Text 10">
            <a:extLst>
              <a:ext uri="{FF2B5EF4-FFF2-40B4-BE49-F238E27FC236}">
                <a16:creationId xmlns:a16="http://schemas.microsoft.com/office/drawing/2014/main" id="{AEB3EA34-68ED-FEB7-6D51-F1C64F39A8CC}"/>
              </a:ext>
            </a:extLst>
          </p:cNvPr>
          <p:cNvSpPr/>
          <p:nvPr/>
        </p:nvSpPr>
        <p:spPr>
          <a:xfrm>
            <a:off x="814278" y="6038822"/>
            <a:ext cx="487510" cy="338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  <a:cs typeface="Funnel Display Light" pitchFamily="34" charset="-120"/>
              </a:rPr>
              <a:t>10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40" name="Shape 11">
            <a:extLst>
              <a:ext uri="{FF2B5EF4-FFF2-40B4-BE49-F238E27FC236}">
                <a16:creationId xmlns:a16="http://schemas.microsoft.com/office/drawing/2014/main" id="{CA951EE7-26BD-1BEF-D913-7B397E00F686}"/>
              </a:ext>
            </a:extLst>
          </p:cNvPr>
          <p:cNvSpPr/>
          <p:nvPr/>
        </p:nvSpPr>
        <p:spPr>
          <a:xfrm>
            <a:off x="814278" y="6415178"/>
            <a:ext cx="4158734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41" name="Text 12">
            <a:extLst>
              <a:ext uri="{FF2B5EF4-FFF2-40B4-BE49-F238E27FC236}">
                <a16:creationId xmlns:a16="http://schemas.microsoft.com/office/drawing/2014/main" id="{82079E78-5D3E-F929-BC1C-940BBB9B35CC}"/>
              </a:ext>
            </a:extLst>
          </p:cNvPr>
          <p:cNvSpPr/>
          <p:nvPr/>
        </p:nvSpPr>
        <p:spPr>
          <a:xfrm>
            <a:off x="814278" y="65957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2B3541"/>
                </a:solidFill>
                <a:latin typeface="Funnel Display" panose="020B0604020202020204" charset="0"/>
              </a:rPr>
              <a:t>Vision</a:t>
            </a:r>
            <a:endParaRPr lang="en-US" sz="2200">
              <a:latin typeface="Funnel Display" panose="020B0604020202020204" charset="0"/>
            </a:endParaRPr>
          </a:p>
        </p:txBody>
      </p:sp>
      <p:sp>
        <p:nvSpPr>
          <p:cNvPr id="42" name="Text 13">
            <a:extLst>
              <a:ext uri="{FF2B5EF4-FFF2-40B4-BE49-F238E27FC236}">
                <a16:creationId xmlns:a16="http://schemas.microsoft.com/office/drawing/2014/main" id="{8979F0B7-0578-4AE8-91B1-8EB9EB3FD8D6}"/>
              </a:ext>
            </a:extLst>
          </p:cNvPr>
          <p:cNvSpPr/>
          <p:nvPr/>
        </p:nvSpPr>
        <p:spPr>
          <a:xfrm>
            <a:off x="5212327" y="6038822"/>
            <a:ext cx="487510" cy="338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</a:rPr>
              <a:t>11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43" name="Shape 14">
            <a:extLst>
              <a:ext uri="{FF2B5EF4-FFF2-40B4-BE49-F238E27FC236}">
                <a16:creationId xmlns:a16="http://schemas.microsoft.com/office/drawing/2014/main" id="{F925FE0F-11E4-3853-129E-32FD35EAADE7}"/>
              </a:ext>
            </a:extLst>
          </p:cNvPr>
          <p:cNvSpPr/>
          <p:nvPr/>
        </p:nvSpPr>
        <p:spPr>
          <a:xfrm>
            <a:off x="5212327" y="6415178"/>
            <a:ext cx="4158734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44" name="Text 15">
            <a:extLst>
              <a:ext uri="{FF2B5EF4-FFF2-40B4-BE49-F238E27FC236}">
                <a16:creationId xmlns:a16="http://schemas.microsoft.com/office/drawing/2014/main" id="{37C4038B-A4C4-C250-963E-7E335C588601}"/>
              </a:ext>
            </a:extLst>
          </p:cNvPr>
          <p:cNvSpPr/>
          <p:nvPr/>
        </p:nvSpPr>
        <p:spPr>
          <a:xfrm>
            <a:off x="5212327" y="65957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latin typeface="Funnel Display" panose="020B0604020202020204" charset="0"/>
              </a:rPr>
              <a:t>Demo</a:t>
            </a:r>
          </a:p>
        </p:txBody>
      </p:sp>
      <p:sp>
        <p:nvSpPr>
          <p:cNvPr id="45" name="Text 16">
            <a:extLst>
              <a:ext uri="{FF2B5EF4-FFF2-40B4-BE49-F238E27FC236}">
                <a16:creationId xmlns:a16="http://schemas.microsoft.com/office/drawing/2014/main" id="{979CE1F2-A1F3-D809-3DFC-72C04695708A}"/>
              </a:ext>
            </a:extLst>
          </p:cNvPr>
          <p:cNvSpPr/>
          <p:nvPr/>
        </p:nvSpPr>
        <p:spPr>
          <a:xfrm>
            <a:off x="9610377" y="6038822"/>
            <a:ext cx="1284344" cy="35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</a:rPr>
              <a:t>12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46" name="Shape 17">
            <a:extLst>
              <a:ext uri="{FF2B5EF4-FFF2-40B4-BE49-F238E27FC236}">
                <a16:creationId xmlns:a16="http://schemas.microsoft.com/office/drawing/2014/main" id="{71B14267-42E5-27E8-A040-02460A1D094B}"/>
              </a:ext>
            </a:extLst>
          </p:cNvPr>
          <p:cNvSpPr/>
          <p:nvPr/>
        </p:nvSpPr>
        <p:spPr>
          <a:xfrm>
            <a:off x="9610377" y="6415178"/>
            <a:ext cx="4158853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47" name="Text 18">
            <a:extLst>
              <a:ext uri="{FF2B5EF4-FFF2-40B4-BE49-F238E27FC236}">
                <a16:creationId xmlns:a16="http://schemas.microsoft.com/office/drawing/2014/main" id="{FCC98DF7-7FA8-FD3D-4C8D-D7559A004F93}"/>
              </a:ext>
            </a:extLst>
          </p:cNvPr>
          <p:cNvSpPr/>
          <p:nvPr/>
        </p:nvSpPr>
        <p:spPr>
          <a:xfrm>
            <a:off x="9610377" y="65957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latin typeface="Funnel Display" panose="020B0604020202020204" charset="0"/>
              </a:rPr>
              <a:t>Q/A?</a:t>
            </a:r>
          </a:p>
        </p:txBody>
      </p:sp>
      <p:sp>
        <p:nvSpPr>
          <p:cNvPr id="48" name="Shape 14">
            <a:extLst>
              <a:ext uri="{FF2B5EF4-FFF2-40B4-BE49-F238E27FC236}">
                <a16:creationId xmlns:a16="http://schemas.microsoft.com/office/drawing/2014/main" id="{8A684C59-BD3F-6D7C-D2FB-FC58637130A8}"/>
              </a:ext>
            </a:extLst>
          </p:cNvPr>
          <p:cNvSpPr/>
          <p:nvPr/>
        </p:nvSpPr>
        <p:spPr>
          <a:xfrm>
            <a:off x="5212326" y="2673236"/>
            <a:ext cx="4158734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1281"/>
            <a:ext cx="4224338" cy="528042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>
                <a:solidFill>
                  <a:srgbClr val="051D3A"/>
                </a:solidFill>
                <a:latin charset="0" pitchFamily="34" typeface="Funnel Display"/>
                <a:ea charset="-122" pitchFamily="34" typeface="Funnel Display"/>
                <a:cs charset="-120" pitchFamily="34" typeface="Funnel Display"/>
              </a:rPr>
              <a:t>Meet the Team</a:t>
            </a:r>
            <a:endParaRPr lang="en-US" sz="3300"/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D8F011FB-D228-84AA-F4B4-66EDBCCE1F01}"/>
              </a:ext>
            </a:extLst>
          </p:cNvPr>
          <p:cNvSpPr/>
          <p:nvPr/>
        </p:nvSpPr>
        <p:spPr>
          <a:xfrm>
            <a:off x="5377666" y="7097459"/>
            <a:ext cx="2591644" cy="269925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/>
          <a:p>
            <a:pPr>
              <a:lnSpc>
                <a:spcPts val="2600"/>
              </a:lnSpc>
            </a:pPr>
            <a:r>
              <a:rPr lang="en-US" sz="2050">
                <a:latin charset="0" panose="020B0604020202020204" typeface="Funnel Display"/>
              </a:rPr>
              <a:t>Clifford Addison</a:t>
            </a:r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7C9D9A1B-584C-A704-95FB-5B404F159FC8}"/>
              </a:ext>
            </a:extLst>
          </p:cNvPr>
          <p:cNvSpPr/>
          <p:nvPr/>
        </p:nvSpPr>
        <p:spPr>
          <a:xfrm>
            <a:off x="5377666" y="4195963"/>
            <a:ext cx="3208269" cy="277783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/>
          <a:p>
            <a:pPr>
              <a:lnSpc>
                <a:spcPts val="2650"/>
              </a:lnSpc>
            </a:pPr>
            <a:r>
              <a:rPr lang="en-US" sz="1650">
                <a:latin typeface="Funnel Display"/>
                <a:ea charset="-122" pitchFamily="34" typeface="Heebo Light"/>
                <a:cs typeface="Heebo Light"/>
              </a:rPr>
              <a:t>AI Engineer 1</a:t>
            </a:r>
            <a:endParaRPr lang="en-US" sz="1650">
              <a:latin typeface="Funnel Display"/>
            </a:endParaRP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04E17316-242D-5734-E524-0267C481FF67}"/>
              </a:ext>
            </a:extLst>
          </p:cNvPr>
          <p:cNvSpPr/>
          <p:nvPr/>
        </p:nvSpPr>
        <p:spPr>
          <a:xfrm>
            <a:off x="2011218" y="3750265"/>
            <a:ext cx="3048844" cy="230736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/>
          <a:p>
            <a:r>
              <a:rPr lang="en-US" sz="2100">
                <a:latin typeface="Funnel Display"/>
              </a:rPr>
              <a:t>Shivam Bhargav</a:t>
            </a:r>
          </a:p>
          <a:p>
            <a:pPr>
              <a:lnSpc>
                <a:spcPts val="2600"/>
              </a:lnSpc>
            </a:pPr>
            <a:endParaRPr lang="en-US" sz="2100">
              <a:latin charset="0" panose="020B0604020202020204" typeface="Funnel Display"/>
            </a:endParaRPr>
          </a:p>
        </p:txBody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6F24B99D-A090-1202-EE61-956C076B904D}"/>
              </a:ext>
            </a:extLst>
          </p:cNvPr>
          <p:cNvSpPr/>
          <p:nvPr/>
        </p:nvSpPr>
        <p:spPr>
          <a:xfrm>
            <a:off x="1985093" y="4241408"/>
            <a:ext cx="3025389" cy="277783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/>
          <a:p>
            <a:r>
              <a:rPr lang="en-US" sz="1700">
                <a:latin typeface="Funnel Display"/>
                <a:cs typeface="Heebo Light"/>
              </a:rPr>
              <a:t>CS Engineer 1</a:t>
            </a:r>
          </a:p>
          <a:p>
            <a:pPr>
              <a:lnSpc>
                <a:spcPts val="2650"/>
              </a:lnSpc>
            </a:pPr>
            <a:endParaRPr lang="en-US" sz="1650">
              <a:latin typeface="Funnel Display"/>
              <a:cs typeface="Heebo Light"/>
            </a:endParaRPr>
          </a:p>
        </p:txBody>
      </p:sp>
      <p:sp>
        <p:nvSpPr>
          <p:cNvPr id="33" name="Text 5">
            <a:extLst>
              <a:ext uri="{FF2B5EF4-FFF2-40B4-BE49-F238E27FC236}">
                <a16:creationId xmlns:a16="http://schemas.microsoft.com/office/drawing/2014/main" id="{F0BAE791-493F-706F-FE6C-D43A4C71CE0F}"/>
              </a:ext>
            </a:extLst>
          </p:cNvPr>
          <p:cNvSpPr/>
          <p:nvPr/>
        </p:nvSpPr>
        <p:spPr>
          <a:xfrm>
            <a:off x="8735834" y="3754303"/>
            <a:ext cx="2591644" cy="269925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>
                <a:latin charset="0" panose="020B0604020202020204" typeface="Funnel Display"/>
              </a:rPr>
              <a:t>Kanika</a:t>
            </a:r>
          </a:p>
        </p:txBody>
      </p:sp>
      <p:sp>
        <p:nvSpPr>
          <p:cNvPr id="34" name="Text 6">
            <a:extLst>
              <a:ext uri="{FF2B5EF4-FFF2-40B4-BE49-F238E27FC236}">
                <a16:creationId xmlns:a16="http://schemas.microsoft.com/office/drawing/2014/main" id="{0460B881-49EA-9B44-400F-475FD4BC3B15}"/>
              </a:ext>
            </a:extLst>
          </p:cNvPr>
          <p:cNvSpPr/>
          <p:nvPr/>
        </p:nvSpPr>
        <p:spPr>
          <a:xfrm>
            <a:off x="8735834" y="4213289"/>
            <a:ext cx="3025389" cy="277783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/>
          <a:p>
            <a:pPr>
              <a:lnSpc>
                <a:spcPts val="2650"/>
              </a:lnSpc>
            </a:pPr>
            <a:r>
              <a:rPr lang="en-US" sz="1650">
                <a:latin charset="0" panose="020B0604020202020204" typeface="Funnel Display"/>
                <a:cs typeface="Heebo Light"/>
              </a:rPr>
              <a:t>AI Engineer 2</a:t>
            </a:r>
          </a:p>
        </p:txBody>
      </p:sp>
      <p:pic>
        <p:nvPicPr>
          <p:cNvPr descr="preencoded.png" id="35" name="Image 3">
            <a:extLst>
              <a:ext uri="{FF2B5EF4-FFF2-40B4-BE49-F238E27FC236}">
                <a16:creationId xmlns:a16="http://schemas.microsoft.com/office/drawing/2014/main" id="{AE2DA96B-050B-3981-9A29-B6F0185E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595" y="4945768"/>
            <a:ext cx="3025389" cy="1870907"/>
          </a:xfrm>
          <a:prstGeom prst="rect">
            <a:avLst/>
          </a:prstGeom>
        </p:spPr>
      </p:pic>
      <p:sp>
        <p:nvSpPr>
          <p:cNvPr id="36" name="Text 7">
            <a:extLst>
              <a:ext uri="{FF2B5EF4-FFF2-40B4-BE49-F238E27FC236}">
                <a16:creationId xmlns:a16="http://schemas.microsoft.com/office/drawing/2014/main" id="{ABFBC229-929C-A4E6-72F9-BD30CE9309EB}"/>
              </a:ext>
            </a:extLst>
          </p:cNvPr>
          <p:cNvSpPr/>
          <p:nvPr/>
        </p:nvSpPr>
        <p:spPr>
          <a:xfrm>
            <a:off x="8739595" y="7102984"/>
            <a:ext cx="2591644" cy="269925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/>
          <a:p>
            <a:pPr>
              <a:lnSpc>
                <a:spcPts val="2600"/>
              </a:lnSpc>
            </a:pPr>
            <a:r>
              <a:rPr lang="en-US" sz="2050">
                <a:latin charset="0" panose="020B0604020202020204" typeface="Funnel Display"/>
              </a:rPr>
              <a:t>Amruth Raj</a:t>
            </a:r>
            <a:endParaRPr lang="en-US">
              <a:latin charset="0" panose="020B0604020202020204" typeface="Funnel Display"/>
            </a:endParaRPr>
          </a:p>
        </p:txBody>
      </p:sp>
      <p:sp>
        <p:nvSpPr>
          <p:cNvPr id="37" name="Text 8">
            <a:extLst>
              <a:ext uri="{FF2B5EF4-FFF2-40B4-BE49-F238E27FC236}">
                <a16:creationId xmlns:a16="http://schemas.microsoft.com/office/drawing/2014/main" id="{CC96917A-CA10-E871-B6ED-E79E987E8201}"/>
              </a:ext>
            </a:extLst>
          </p:cNvPr>
          <p:cNvSpPr/>
          <p:nvPr/>
        </p:nvSpPr>
        <p:spPr>
          <a:xfrm>
            <a:off x="8739595" y="7561970"/>
            <a:ext cx="3025389" cy="277783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/>
          <a:p>
            <a:pPr>
              <a:lnSpc>
                <a:spcPts val="2650"/>
              </a:lnSpc>
            </a:pPr>
            <a:r>
              <a:rPr lang="en-US" sz="1650">
                <a:latin charset="0" panose="020B0604020202020204" typeface="Funnel Display"/>
                <a:cs typeface="Heebo Light"/>
              </a:rPr>
              <a:t>AI Engineer 4</a:t>
            </a:r>
            <a:endParaRPr lang="en-US">
              <a:latin charset="0" panose="020B0604020202020204" typeface="Funnel Display"/>
            </a:endParaRPr>
          </a:p>
        </p:txBody>
      </p:sp>
      <p:sp>
        <p:nvSpPr>
          <p:cNvPr id="38" name="Text 9">
            <a:extLst>
              <a:ext uri="{FF2B5EF4-FFF2-40B4-BE49-F238E27FC236}">
                <a16:creationId xmlns:a16="http://schemas.microsoft.com/office/drawing/2014/main" id="{5CE098D7-82E2-8CD6-CF41-E78BB13004E7}"/>
              </a:ext>
            </a:extLst>
          </p:cNvPr>
          <p:cNvSpPr/>
          <p:nvPr/>
        </p:nvSpPr>
        <p:spPr>
          <a:xfrm>
            <a:off x="2044010" y="7097459"/>
            <a:ext cx="3009656" cy="269925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/>
          <a:p>
            <a:pPr>
              <a:lnSpc>
                <a:spcPts val="2600"/>
              </a:lnSpc>
            </a:pPr>
            <a:r>
              <a:rPr lang="en-US" sz="2050">
                <a:latin charset="0" panose="020B0604020202020204" typeface="Funnel Display"/>
              </a:rPr>
              <a:t>Neha </a:t>
            </a:r>
            <a:r>
              <a:rPr err="1" lang="en-US" sz="2050">
                <a:latin charset="0" panose="020B0604020202020204" typeface="Funnel Display"/>
              </a:rPr>
              <a:t>Nareshbhai</a:t>
            </a:r>
            <a:r>
              <a:rPr lang="en-US" sz="2050">
                <a:latin charset="0" panose="020B0604020202020204" typeface="Funnel Display"/>
              </a:rPr>
              <a:t> Patel</a:t>
            </a:r>
            <a:endParaRPr lang="en-US">
              <a:latin charset="0" panose="020B0604020202020204" typeface="Funnel Display"/>
            </a:endParaRPr>
          </a:p>
        </p:txBody>
      </p:sp>
      <p:sp>
        <p:nvSpPr>
          <p:cNvPr id="39" name="Text 10">
            <a:extLst>
              <a:ext uri="{FF2B5EF4-FFF2-40B4-BE49-F238E27FC236}">
                <a16:creationId xmlns:a16="http://schemas.microsoft.com/office/drawing/2014/main" id="{6FB29A02-F147-B64C-7B1F-9D96D835EB71}"/>
              </a:ext>
            </a:extLst>
          </p:cNvPr>
          <p:cNvSpPr/>
          <p:nvPr/>
        </p:nvSpPr>
        <p:spPr>
          <a:xfrm>
            <a:off x="2030948" y="7556445"/>
            <a:ext cx="3025389" cy="277783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/>
          <a:p>
            <a:pPr>
              <a:lnSpc>
                <a:spcPts val="2650"/>
              </a:lnSpc>
            </a:pPr>
            <a:r>
              <a:rPr lang="en-US" sz="1650">
                <a:latin charset="0" panose="020B0604020202020204" typeface="Funnel Display"/>
                <a:cs typeface="Heebo Light"/>
              </a:rPr>
              <a:t>CS Engineer 2</a:t>
            </a:r>
            <a:endParaRPr lang="en-US">
              <a:latin charset="0" panose="020B0604020202020204" typeface="Funnel Display"/>
            </a:endParaRPr>
          </a:p>
        </p:txBody>
      </p:sp>
      <p:sp>
        <p:nvSpPr>
          <p:cNvPr id="40" name="Text 11">
            <a:extLst>
              <a:ext uri="{FF2B5EF4-FFF2-40B4-BE49-F238E27FC236}">
                <a16:creationId xmlns:a16="http://schemas.microsoft.com/office/drawing/2014/main" id="{5F80236D-CFD9-A55A-5166-81C6D1B4C101}"/>
              </a:ext>
            </a:extLst>
          </p:cNvPr>
          <p:cNvSpPr/>
          <p:nvPr/>
        </p:nvSpPr>
        <p:spPr>
          <a:xfrm>
            <a:off x="5377666" y="3750266"/>
            <a:ext cx="3205598" cy="243798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/>
          <a:p>
            <a:pPr>
              <a:lnSpc>
                <a:spcPts val="2600"/>
              </a:lnSpc>
            </a:pPr>
            <a:r>
              <a:rPr lang="en-US" sz="2100">
                <a:latin typeface="Funnel Display"/>
              </a:rPr>
              <a:t>Harsha Vardhan Reddy</a:t>
            </a:r>
          </a:p>
        </p:txBody>
      </p:sp>
      <p:sp>
        <p:nvSpPr>
          <p:cNvPr id="41" name="Text 12">
            <a:extLst>
              <a:ext uri="{FF2B5EF4-FFF2-40B4-BE49-F238E27FC236}">
                <a16:creationId xmlns:a16="http://schemas.microsoft.com/office/drawing/2014/main" id="{B1641534-DAE7-1E5C-A09A-12BE4B06CC59}"/>
              </a:ext>
            </a:extLst>
          </p:cNvPr>
          <p:cNvSpPr/>
          <p:nvPr/>
        </p:nvSpPr>
        <p:spPr>
          <a:xfrm>
            <a:off x="5383391" y="7556445"/>
            <a:ext cx="3025389" cy="277783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/>
          <a:p>
            <a:pPr>
              <a:lnSpc>
                <a:spcPts val="2650"/>
              </a:lnSpc>
            </a:pPr>
            <a:r>
              <a:rPr lang="en-US" sz="1650">
                <a:latin charset="0" panose="020B0604020202020204" typeface="Funnel Display"/>
                <a:cs typeface="Heebo Light"/>
              </a:rPr>
              <a:t>AI Engineer 3</a:t>
            </a:r>
            <a:endParaRPr lang="en-US">
              <a:latin charset="0" panose="020B0604020202020204" typeface="Funnel Display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CF16EEE-1C4F-3608-21AB-4CBF491D3A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8" t="178"/>
          <a:stretch/>
        </p:blipFill>
        <p:spPr>
          <a:xfrm>
            <a:off x="8736644" y="4943564"/>
            <a:ext cx="3035919" cy="1865348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descr="A person in a suit standing in a hallway&#10;&#10;AI-generated content may be incorrect." id="43" name="Picture 42">
            <a:extLst>
              <a:ext uri="{FF2B5EF4-FFF2-40B4-BE49-F238E27FC236}">
                <a16:creationId xmlns:a16="http://schemas.microsoft.com/office/drawing/2014/main" id="{ECB56E86-1963-A2BF-3BF8-A31C850E42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35" l="219" r="84" t="192"/>
          <a:stretch>
            <a:fillRect/>
          </a:stretch>
        </p:blipFill>
        <p:spPr>
          <a:xfrm>
            <a:off x="5380102" y="4956557"/>
            <a:ext cx="3028678" cy="1872553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2219646-EEB1-BC70-7387-2BDB4521254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05" l="8" r="-142" t="145"/>
          <a:stretch>
            <a:fillRect/>
          </a:stretch>
        </p:blipFill>
        <p:spPr>
          <a:xfrm>
            <a:off x="5368723" y="1729680"/>
            <a:ext cx="3028678" cy="1872553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descr="A person in a suit leaning against a wall&#10;&#10;AI-generated content may be incorrect." id="45" name="Picture 44">
            <a:extLst>
              <a:ext uri="{FF2B5EF4-FFF2-40B4-BE49-F238E27FC236}">
                <a16:creationId xmlns:a16="http://schemas.microsoft.com/office/drawing/2014/main" id="{30187952-6949-005A-5890-78BE4304304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16" l="-1611" r="7" t="176"/>
          <a:stretch>
            <a:fillRect/>
          </a:stretch>
        </p:blipFill>
        <p:spPr>
          <a:xfrm>
            <a:off x="1840588" y="1729764"/>
            <a:ext cx="3026514" cy="1867195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descr="A person with purple hair&#10;&#10;AI-generated content may be incorrect." id="46" name="Picture 45">
            <a:extLst>
              <a:ext uri="{FF2B5EF4-FFF2-40B4-BE49-F238E27FC236}">
                <a16:creationId xmlns:a16="http://schemas.microsoft.com/office/drawing/2014/main" id="{35AE1C88-3DC5-1329-3694-8F9C1C6AD04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0" t="20"/>
          <a:stretch>
            <a:fillRect/>
          </a:stretch>
        </p:blipFill>
        <p:spPr>
          <a:xfrm>
            <a:off x="8724958" y="1749098"/>
            <a:ext cx="3026514" cy="1867195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descr="A person standing in front of trees with lights&#10;&#10;AI-generated content may be incorrect." id="47" name="Picture 46">
            <a:extLst>
              <a:ext uri="{FF2B5EF4-FFF2-40B4-BE49-F238E27FC236}">
                <a16:creationId xmlns:a16="http://schemas.microsoft.com/office/drawing/2014/main" id="{5D39DF66-5B78-6F30-6896-E3ABFD985D6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20" r="4" t="154"/>
          <a:stretch>
            <a:fillRect/>
          </a:stretch>
        </p:blipFill>
        <p:spPr>
          <a:xfrm>
            <a:off x="2044010" y="4956557"/>
            <a:ext cx="3023579" cy="1870284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E6F7CE1-5850-6A85-6740-55CDC4532BAA}"/>
              </a:ext>
            </a:extLst>
          </p:cNvPr>
          <p:cNvSpPr/>
          <p:nvPr/>
        </p:nvSpPr>
        <p:spPr>
          <a:xfrm>
            <a:off x="793790" y="3827264"/>
            <a:ext cx="6841688" cy="708779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>
            <a:defPPr>
              <a:defRPr lang="en-US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indent="0" marL="0">
              <a:lnSpc>
                <a:spcPts val="5550"/>
              </a:lnSpc>
              <a:buNone/>
            </a:pPr>
            <a:r>
              <a:rPr lang="en-US" sz="4450">
                <a:latin charset="0" panose="020B0604020202020204" typeface="Funnel Display"/>
                <a:ea charset="-122" pitchFamily="34" typeface="Montserrat"/>
                <a:cs charset="-120" pitchFamily="34" typeface="Montserrat"/>
              </a:rPr>
              <a:t>The Market Opportunity</a:t>
            </a:r>
            <a:endParaRPr lang="en-US" sz="4450">
              <a:latin charset="0" panose="020B0604020202020204" typeface="Funnel Display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A78B384F-21E1-5464-1FFA-56025639A838}"/>
              </a:ext>
            </a:extLst>
          </p:cNvPr>
          <p:cNvSpPr/>
          <p:nvPr/>
        </p:nvSpPr>
        <p:spPr>
          <a:xfrm>
            <a:off x="85725" y="4989552"/>
            <a:ext cx="4158615" cy="748427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>
            <a:defPPr>
              <a:defRPr lang="en-US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indent="0" marL="0">
              <a:lnSpc>
                <a:spcPts val="5850"/>
              </a:lnSpc>
              <a:buNone/>
            </a:pPr>
            <a:r>
              <a:rPr lang="en-US" sz="5850">
                <a:latin charset="0" panose="00000500000000000000" pitchFamily="2" typeface="Montserrat"/>
                <a:ea charset="-122" pitchFamily="34" typeface="Montserrat"/>
                <a:cs charset="-120" pitchFamily="34" typeface="Montserrat"/>
              </a:rPr>
              <a:t>5M+</a:t>
            </a:r>
            <a:endParaRPr lang="en-US" sz="5850">
              <a:latin charset="0" panose="00000500000000000000" pitchFamily="2" typeface="Montserrat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E826BC44-1A73-63DB-3FAA-F6DD7877D535}"/>
              </a:ext>
            </a:extLst>
          </p:cNvPr>
          <p:cNvSpPr/>
          <p:nvPr/>
        </p:nvSpPr>
        <p:spPr>
          <a:xfrm>
            <a:off x="664845" y="6021348"/>
            <a:ext cx="3000375" cy="354330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>
            <a:defPPr>
              <a:defRPr lang="en-US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indent="0" marL="0">
              <a:lnSpc>
                <a:spcPts val="2750"/>
              </a:lnSpc>
              <a:buNone/>
            </a:pPr>
            <a:r>
              <a:rPr lang="en-US" sz="2200">
                <a:latin charset="0" panose="020B0604020202020204" typeface="Funnel Display"/>
                <a:ea charset="-122" pitchFamily="34" typeface="Montserrat"/>
                <a:cs charset="-120" pitchFamily="34" typeface="Montserrat"/>
              </a:rPr>
              <a:t>New traders</a:t>
            </a:r>
            <a:endParaRPr lang="en-US" sz="2200">
              <a:latin charset="0" panose="020B0604020202020204" typeface="Funnel Display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50B11E92-65A1-8F01-D17B-1092EC70E778}"/>
              </a:ext>
            </a:extLst>
          </p:cNvPr>
          <p:cNvSpPr/>
          <p:nvPr/>
        </p:nvSpPr>
        <p:spPr>
          <a:xfrm>
            <a:off x="85725" y="6511766"/>
            <a:ext cx="4158615" cy="725805"/>
          </a:xfrm>
          <a:prstGeom prst="rect">
            <a:avLst/>
          </a:prstGeom>
          <a:noFill/>
          <a:ln/>
        </p:spPr>
        <p:txBody>
          <a:bodyPr anchor="t" bIns="0" lIns="0" rIns="0" rtlCol="0" tIns="0" wrap="square"/>
          <a:lstStyle>
            <a:defPPr>
              <a:defRPr lang="en-US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indent="0" marL="0">
              <a:lnSpc>
                <a:spcPts val="2850"/>
              </a:lnSpc>
              <a:buNone/>
            </a:pPr>
            <a:r>
              <a:rPr lang="en-US" sz="1750">
                <a:latin charset="0" panose="020B0604020202020204" typeface="Funnel Display"/>
                <a:ea charset="-122" pitchFamily="34" typeface="Heebo Light"/>
                <a:cs charset="-120" pitchFamily="34" typeface="Heebo Light"/>
              </a:rPr>
              <a:t>Join every month in the major markets and platforms</a:t>
            </a:r>
            <a:endParaRPr lang="en-US" sz="1750">
              <a:latin charset="0" panose="020B0604020202020204" typeface="Funnel Display"/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B7463AA3-2644-3C36-792A-A20C63FB153D}"/>
              </a:ext>
            </a:extLst>
          </p:cNvPr>
          <p:cNvSpPr/>
          <p:nvPr/>
        </p:nvSpPr>
        <p:spPr>
          <a:xfrm>
            <a:off x="5235893" y="4989552"/>
            <a:ext cx="4158615" cy="748427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>
            <a:defPPr>
              <a:defRPr lang="en-US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indent="0" marL="0">
              <a:lnSpc>
                <a:spcPts val="5850"/>
              </a:lnSpc>
              <a:buNone/>
            </a:pPr>
            <a:r>
              <a:rPr lang="en-US" sz="5850">
                <a:latin charset="0" panose="020B0604020202020204" typeface="Funnel Display"/>
                <a:ea charset="-122" pitchFamily="34" typeface="Montserrat"/>
                <a:cs charset="-120" pitchFamily="34" typeface="Montserrat"/>
              </a:rPr>
              <a:t>$ 2.5k per user</a:t>
            </a:r>
            <a:endParaRPr lang="en-US" sz="5850">
              <a:latin charset="0" panose="020B0604020202020204" typeface="Funnel Display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CC2B9115-3F4E-31DF-9781-034AAA32603F}"/>
              </a:ext>
            </a:extLst>
          </p:cNvPr>
          <p:cNvSpPr/>
          <p:nvPr/>
        </p:nvSpPr>
        <p:spPr>
          <a:xfrm>
            <a:off x="5673566" y="6021348"/>
            <a:ext cx="3283148" cy="354330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>
            <a:defPPr>
              <a:defRPr lang="en-US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indent="0" marL="0">
              <a:lnSpc>
                <a:spcPts val="2750"/>
              </a:lnSpc>
              <a:buNone/>
            </a:pPr>
            <a:r>
              <a:rPr lang="en-US" sz="2200">
                <a:latin charset="0" panose="020B0604020202020204" typeface="Funnel Display"/>
                <a:ea charset="-122" pitchFamily="34" typeface="Montserrat"/>
                <a:cs charset="-120" pitchFamily="34" typeface="Montserrat"/>
              </a:rPr>
              <a:t>Trading losses annually</a:t>
            </a:r>
            <a:endParaRPr lang="en-US" sz="2200">
              <a:latin charset="0" panose="020B0604020202020204" typeface="Funnel Display"/>
            </a:endParaRPr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38EAFC10-2724-F6CD-B553-366AA667395C}"/>
              </a:ext>
            </a:extLst>
          </p:cNvPr>
          <p:cNvSpPr/>
          <p:nvPr/>
        </p:nvSpPr>
        <p:spPr>
          <a:xfrm>
            <a:off x="5235893" y="6511766"/>
            <a:ext cx="4158615" cy="725805"/>
          </a:xfrm>
          <a:prstGeom prst="rect">
            <a:avLst/>
          </a:prstGeom>
          <a:noFill/>
          <a:ln/>
        </p:spPr>
        <p:txBody>
          <a:bodyPr anchor="t" bIns="0" lIns="0" rIns="0" rtlCol="0" tIns="0" wrap="square"/>
          <a:lstStyle>
            <a:defPPr>
              <a:defRPr lang="en-US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indent="0" marL="0">
              <a:lnSpc>
                <a:spcPts val="2850"/>
              </a:lnSpc>
              <a:buNone/>
            </a:pPr>
            <a:r>
              <a:rPr lang="en-US" sz="1750">
                <a:latin charset="0" panose="020B0604020202020204" typeface="Funnel Display"/>
                <a:ea charset="-122" pitchFamily="34" typeface="Heebo Light"/>
                <a:cs charset="-120" pitchFamily="34" typeface="Heebo Light"/>
              </a:rPr>
              <a:t>Loss incurred by beginner traders due to lack of education</a:t>
            </a:r>
            <a:endParaRPr lang="en-US" sz="1750">
              <a:latin charset="0" panose="020B0604020202020204" typeface="Funnel Display"/>
            </a:endParaRPr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80F611C6-CAD2-A81D-A57E-A2EF583716AD}"/>
              </a:ext>
            </a:extLst>
          </p:cNvPr>
          <p:cNvSpPr/>
          <p:nvPr/>
        </p:nvSpPr>
        <p:spPr>
          <a:xfrm>
            <a:off x="10386061" y="5020152"/>
            <a:ext cx="4158615" cy="748427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>
            <a:defPPr>
              <a:defRPr lang="en-US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indent="0" marL="0">
              <a:lnSpc>
                <a:spcPts val="5850"/>
              </a:lnSpc>
              <a:buNone/>
            </a:pPr>
            <a:r>
              <a:rPr lang="en-US" sz="5850">
                <a:latin charset="0" panose="020B0604020202020204" typeface="Funnel Display"/>
                <a:ea charset="-122" pitchFamily="34" typeface="Montserrat"/>
                <a:cs charset="-120" pitchFamily="34" typeface="Montserrat"/>
              </a:rPr>
              <a:t>65%+</a:t>
            </a:r>
            <a:endParaRPr lang="en-US" sz="5850">
              <a:latin charset="0" panose="020B0604020202020204" typeface="Funnel Display"/>
            </a:endParaRPr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68BEFC54-73AB-A25B-B636-4A0D981ECBE3}"/>
              </a:ext>
            </a:extLst>
          </p:cNvPr>
          <p:cNvSpPr/>
          <p:nvPr/>
        </p:nvSpPr>
        <p:spPr>
          <a:xfrm>
            <a:off x="10656333" y="6051948"/>
            <a:ext cx="3618071" cy="354330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>
            <a:defPPr>
              <a:defRPr lang="en-US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indent="0" marL="0">
              <a:lnSpc>
                <a:spcPts val="2750"/>
              </a:lnSpc>
              <a:buNone/>
            </a:pPr>
            <a:r>
              <a:rPr lang="en-US" sz="2200">
                <a:latin charset="0" panose="020B0604020202020204" typeface="Funnel Display"/>
                <a:ea charset="-122" pitchFamily="34" typeface="Montserrat"/>
                <a:cs charset="-120" pitchFamily="34" typeface="Montserrat"/>
              </a:rPr>
              <a:t>Invest without proper guidance</a:t>
            </a:r>
            <a:endParaRPr lang="en-US" sz="2200">
              <a:latin charset="0" panose="020B0604020202020204" typeface="Funnel Display"/>
            </a:endParaRPr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20F03918-DAC2-3ACC-6712-D1F4804EF284}"/>
              </a:ext>
            </a:extLst>
          </p:cNvPr>
          <p:cNvSpPr/>
          <p:nvPr/>
        </p:nvSpPr>
        <p:spPr>
          <a:xfrm>
            <a:off x="10386061" y="6542366"/>
            <a:ext cx="4158615" cy="725805"/>
          </a:xfrm>
          <a:prstGeom prst="rect">
            <a:avLst/>
          </a:prstGeom>
          <a:noFill/>
          <a:ln/>
        </p:spPr>
        <p:txBody>
          <a:bodyPr anchor="t" bIns="0" lIns="0" rIns="0" rtlCol="0" tIns="0" wrap="square"/>
          <a:lstStyle>
            <a:defPPr>
              <a:defRPr lang="en-US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indent="0" marL="0">
              <a:lnSpc>
                <a:spcPts val="2850"/>
              </a:lnSpc>
              <a:buNone/>
            </a:pPr>
            <a:r>
              <a:rPr lang="en-US" sz="1750">
                <a:latin charset="0" panose="020B0604020202020204" typeface="Funnel Display"/>
                <a:ea charset="-122" pitchFamily="34" typeface="Heebo Light"/>
                <a:cs charset="-120" pitchFamily="34" typeface="Heebo Light"/>
              </a:rPr>
              <a:t>New traders lack formal financial education or mentorship</a:t>
            </a:r>
            <a:endParaRPr lang="en-US" sz="1750">
              <a:latin charset="0" panose="020B0604020202020204" typeface="Funnel Display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49546-A900-E383-AB34-9FF9B616965E}"/>
              </a:ext>
            </a:extLst>
          </p:cNvPr>
          <p:cNvSpPr txBox="1"/>
          <p:nvPr/>
        </p:nvSpPr>
        <p:spPr>
          <a:xfrm>
            <a:off x="6293573" y="7735254"/>
            <a:ext cx="7907934" cy="338554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lang="en-US" sz="1600">
                <a:latin charset="0" panose="020B0604020202020204" typeface="Funnel Display"/>
              </a:rPr>
              <a:t>* The numbers displayed are approximate numbers calculated from references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657D983-2DD5-58EB-14EC-1A643B4BDE5C}"/>
              </a:ext>
            </a:extLst>
          </p:cNvPr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" t="18"/>
          <a:stretch>
            <a:fillRect/>
          </a:stretch>
        </p:blipFill>
        <p:spPr bwMode="auto">
          <a:xfrm>
            <a:off x="0" y="0"/>
            <a:ext cx="14630400" cy="350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030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3914" y="655201"/>
            <a:ext cx="7476173" cy="126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Problem: A Beginner's Minefield</a:t>
            </a:r>
            <a:endParaRPr lang="en-US" sz="3950"/>
          </a:p>
        </p:txBody>
      </p:sp>
      <p:sp>
        <p:nvSpPr>
          <p:cNvPr id="4" name="Shape 1"/>
          <p:cNvSpPr/>
          <p:nvPr/>
        </p:nvSpPr>
        <p:spPr>
          <a:xfrm>
            <a:off x="833914" y="2559725"/>
            <a:ext cx="3630811" cy="2569131"/>
          </a:xfrm>
          <a:prstGeom prst="roundRect">
            <a:avLst>
              <a:gd name="adj" fmla="val 5695"/>
            </a:avLst>
          </a:prstGeom>
          <a:solidFill>
            <a:srgbClr val="FAF5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33914" y="2529245"/>
            <a:ext cx="3630811" cy="121920"/>
          </a:xfrm>
          <a:prstGeom prst="roundRect">
            <a:avLst>
              <a:gd name="adj" fmla="val 73876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2327612" y="2238137"/>
            <a:ext cx="643295" cy="643295"/>
          </a:xfrm>
          <a:prstGeom prst="roundRect">
            <a:avLst>
              <a:gd name="adj" fmla="val 142143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0613" y="2431137"/>
            <a:ext cx="257294" cy="2572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78825" y="3095744"/>
            <a:ext cx="3140988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Lack of Tailored Resources</a:t>
            </a:r>
            <a:endParaRPr lang="en-US" sz="1950"/>
          </a:p>
        </p:txBody>
      </p:sp>
      <p:sp>
        <p:nvSpPr>
          <p:cNvPr id="9" name="Text 5"/>
          <p:cNvSpPr/>
          <p:nvPr/>
        </p:nvSpPr>
        <p:spPr>
          <a:xfrm>
            <a:off x="1078825" y="3854887"/>
            <a:ext cx="3140988" cy="1029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Generic information that doesn't match individual learning styles or needs.</a:t>
            </a:r>
            <a:endParaRPr lang="en-US" sz="1650"/>
          </a:p>
        </p:txBody>
      </p:sp>
      <p:sp>
        <p:nvSpPr>
          <p:cNvPr id="10" name="Shape 6"/>
          <p:cNvSpPr/>
          <p:nvPr/>
        </p:nvSpPr>
        <p:spPr>
          <a:xfrm>
            <a:off x="4679156" y="2559725"/>
            <a:ext cx="3630930" cy="2569131"/>
          </a:xfrm>
          <a:prstGeom prst="roundRect">
            <a:avLst>
              <a:gd name="adj" fmla="val 5695"/>
            </a:avLst>
          </a:prstGeom>
          <a:solidFill>
            <a:srgbClr val="FAF5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4679156" y="2529245"/>
            <a:ext cx="3630930" cy="121920"/>
          </a:xfrm>
          <a:prstGeom prst="roundRect">
            <a:avLst>
              <a:gd name="adj" fmla="val 73876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6172974" y="2238137"/>
            <a:ext cx="643295" cy="643295"/>
          </a:xfrm>
          <a:prstGeom prst="roundRect">
            <a:avLst>
              <a:gd name="adj" fmla="val 142143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974" y="2431137"/>
            <a:ext cx="257294" cy="25729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924068" y="3095744"/>
            <a:ext cx="3141107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Overwhelming &amp; Misleading Info</a:t>
            </a:r>
            <a:endParaRPr lang="en-US" sz="1950"/>
          </a:p>
        </p:txBody>
      </p:sp>
      <p:sp>
        <p:nvSpPr>
          <p:cNvPr id="15" name="Text 10"/>
          <p:cNvSpPr/>
          <p:nvPr/>
        </p:nvSpPr>
        <p:spPr>
          <a:xfrm>
            <a:off x="4924068" y="3854887"/>
            <a:ext cx="3141107" cy="1029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YouTube channels and social media provide inconsistent or biased advice.</a:t>
            </a:r>
            <a:endParaRPr lang="en-US" sz="1650"/>
          </a:p>
        </p:txBody>
      </p:sp>
      <p:sp>
        <p:nvSpPr>
          <p:cNvPr id="16" name="Shape 11"/>
          <p:cNvSpPr/>
          <p:nvPr/>
        </p:nvSpPr>
        <p:spPr>
          <a:xfrm>
            <a:off x="833914" y="5664875"/>
            <a:ext cx="7476173" cy="1910834"/>
          </a:xfrm>
          <a:prstGeom prst="roundRect">
            <a:avLst>
              <a:gd name="adj" fmla="val 7657"/>
            </a:avLst>
          </a:prstGeom>
          <a:solidFill>
            <a:srgbClr val="FAF5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2"/>
          <p:cNvSpPr/>
          <p:nvPr/>
        </p:nvSpPr>
        <p:spPr>
          <a:xfrm>
            <a:off x="833914" y="5634395"/>
            <a:ext cx="7476173" cy="121920"/>
          </a:xfrm>
          <a:prstGeom prst="roundRect">
            <a:avLst>
              <a:gd name="adj" fmla="val 73876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4250353" y="5343287"/>
            <a:ext cx="643295" cy="643295"/>
          </a:xfrm>
          <a:prstGeom prst="roundRect">
            <a:avLst>
              <a:gd name="adj" fmla="val 142143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43353" y="5536287"/>
            <a:ext cx="257294" cy="25729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078825" y="6200894"/>
            <a:ext cx="2658785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High Risk, High Scams</a:t>
            </a:r>
            <a:endParaRPr lang="en-US" sz="1950"/>
          </a:p>
        </p:txBody>
      </p:sp>
      <p:sp>
        <p:nvSpPr>
          <p:cNvPr id="21" name="Text 15"/>
          <p:cNvSpPr/>
          <p:nvPr/>
        </p:nvSpPr>
        <p:spPr>
          <a:xfrm>
            <a:off x="1078825" y="6618634"/>
            <a:ext cx="7260669" cy="712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Beginners are vulnerable to financial losses and fraudulent schemes due to lack of awareness. </a:t>
            </a:r>
            <a:r>
              <a:rPr lang="en-US" sz="1650">
                <a:solidFill>
                  <a:srgbClr val="2B3541"/>
                </a:solidFill>
                <a:latin typeface="Funnel Sans"/>
              </a:rPr>
              <a:t>75% of first-time traders quit after early financial loss.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90667" y="908328"/>
            <a:ext cx="7535466" cy="1283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Our Solution: Wealth Arena's Unique Approach</a:t>
            </a:r>
            <a:endParaRPr lang="en-US" sz="40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667" y="2519720"/>
            <a:ext cx="1091565" cy="13098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0474" y="2737961"/>
            <a:ext cx="258032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Customized Learning</a:t>
            </a:r>
            <a:endParaRPr lang="en-US" sz="2000"/>
          </a:p>
        </p:txBody>
      </p:sp>
      <p:sp>
        <p:nvSpPr>
          <p:cNvPr id="6" name="Text 2"/>
          <p:cNvSpPr/>
          <p:nvPr/>
        </p:nvSpPr>
        <p:spPr>
          <a:xfrm>
            <a:off x="7600474" y="3189923"/>
            <a:ext cx="6225659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Educational resources tailored to user profiles and progress.</a:t>
            </a:r>
            <a:endParaRPr lang="en-US" sz="17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667" y="3829526"/>
            <a:ext cx="1091565" cy="13098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0474" y="4047768"/>
            <a:ext cx="256841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AI Chatbot Support</a:t>
            </a:r>
            <a:endParaRPr lang="en-US" sz="2000"/>
          </a:p>
        </p:txBody>
      </p:sp>
      <p:sp>
        <p:nvSpPr>
          <p:cNvPr id="9" name="Text 4"/>
          <p:cNvSpPr/>
          <p:nvPr/>
        </p:nvSpPr>
        <p:spPr>
          <a:xfrm>
            <a:off x="7600474" y="4499729"/>
            <a:ext cx="6225659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Instant, accurate answers to trading questions and concepts.</a:t>
            </a:r>
            <a:endParaRPr lang="en-US" sz="17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667" y="5139333"/>
            <a:ext cx="1091565" cy="15871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0474" y="5357574"/>
            <a:ext cx="256841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Gamified Simulation</a:t>
            </a:r>
            <a:endParaRPr lang="en-US" sz="2000"/>
          </a:p>
        </p:txBody>
      </p:sp>
      <p:sp>
        <p:nvSpPr>
          <p:cNvPr id="12" name="Text 6"/>
          <p:cNvSpPr/>
          <p:nvPr/>
        </p:nvSpPr>
        <p:spPr>
          <a:xfrm>
            <a:off x="7600474" y="5809536"/>
            <a:ext cx="6225659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Reinforcement Learning-powered Game Arena for risk-free practice.</a:t>
            </a:r>
            <a:endParaRPr lang="en-US" sz="1700"/>
          </a:p>
        </p:txBody>
      </p:sp>
      <p:sp>
        <p:nvSpPr>
          <p:cNvPr id="13" name="Text 7"/>
          <p:cNvSpPr/>
          <p:nvPr/>
        </p:nvSpPr>
        <p:spPr>
          <a:xfrm>
            <a:off x="6290667" y="6736811"/>
            <a:ext cx="7535466" cy="1159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Value Articulation: Learn → Play → Grow</a:t>
            </a:r>
          </a:p>
          <a:p>
            <a:pPr>
              <a:lnSpc>
                <a:spcPts val="2750"/>
              </a:lnSpc>
            </a:pPr>
            <a:r>
              <a:rPr lang="en-US" sz="1700">
                <a:solidFill>
                  <a:srgbClr val="2B3541"/>
                </a:solidFill>
                <a:latin typeface="Funnel Sans"/>
              </a:rPr>
              <a:t>Only app combining :</a:t>
            </a:r>
          </a:p>
          <a:p>
            <a:pPr>
              <a:lnSpc>
                <a:spcPts val="2750"/>
              </a:lnSpc>
            </a:pPr>
            <a:r>
              <a:rPr lang="en-US" sz="1700" b="1">
                <a:solidFill>
                  <a:srgbClr val="2B3541"/>
                </a:solidFill>
                <a:latin typeface="Funnel Sans"/>
              </a:rPr>
              <a:t>Financial Education + RL Simulation + AI Chatbot + Personalized Learning</a:t>
            </a:r>
            <a:endParaRPr lang="en-US" b="1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98653BFB-D3CA-8796-CBE9-7403DC1E4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87241"/>
            <a:ext cx="7601610" cy="528042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4400">
                <a:solidFill>
                  <a:srgbClr val="051D3A"/>
                </a:solidFill>
                <a:latin typeface="Funnel Display"/>
                <a:ea charset="-122" pitchFamily="34" typeface="Funnel Display"/>
                <a:cs charset="-120" pitchFamily="34" typeface="Funnel Display"/>
              </a:rPr>
              <a:t>System Architecture</a:t>
            </a:r>
            <a:endParaRPr lang="en-US" sz="4400">
              <a:latin typeface="Funnel Display"/>
              <a:ea typeface="Calibri"/>
              <a:cs typeface="Calibri"/>
            </a:endParaRPr>
          </a:p>
        </p:txBody>
      </p:sp>
      <p:pic>
        <p:nvPicPr>
          <p:cNvPr descr="preencoded.png" id="3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7" y="1595735"/>
            <a:ext cx="7407762" cy="52789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591234" y="3993550"/>
            <a:ext cx="1195079" cy="771063"/>
          </a:xfrm>
          <a:prstGeom prst="rect">
            <a:avLst/>
          </a:prstGeom>
          <a:noFill/>
          <a:ln/>
        </p:spPr>
        <p:txBody>
          <a:bodyPr anchor="t" bIns="0" lIns="0" rIns="0" rtlCol="0" tIns="0" wrap="square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400">
                <a:solidFill>
                  <a:srgbClr val="FFFFFF"/>
                </a:solidFill>
                <a:latin charset="0" pitchFamily="34" typeface="Funnel Display"/>
                <a:ea charset="-122" pitchFamily="34" typeface="Funnel Display"/>
                <a:cs charset="-120" pitchFamily="34" typeface="Funnel Display"/>
              </a:rPr>
              <a:t>System Architecture</a:t>
            </a:r>
            <a:endParaRPr lang="en-US" sz="1400"/>
          </a:p>
        </p:txBody>
      </p:sp>
      <p:sp>
        <p:nvSpPr>
          <p:cNvPr id="5" name="Text 2"/>
          <p:cNvSpPr/>
          <p:nvPr/>
        </p:nvSpPr>
        <p:spPr>
          <a:xfrm>
            <a:off x="4793007" y="2123492"/>
            <a:ext cx="2117527" cy="461790"/>
          </a:xfrm>
          <a:prstGeom prst="rect">
            <a:avLst/>
          </a:prstGeom>
          <a:noFill/>
          <a:ln/>
        </p:spPr>
        <p:txBody>
          <a:bodyPr anchor="t" bIns="0" lIns="0" rIns="0" rtlCol="0" tIns="0" wrap="square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600">
                <a:solidFill>
                  <a:srgbClr val="2B3541"/>
                </a:solidFill>
                <a:latin charset="0" pitchFamily="34" typeface="Funnel Display"/>
                <a:ea charset="-122" pitchFamily="34" typeface="Funnel Display"/>
                <a:cs charset="-120" pitchFamily="34" typeface="Funnel Display"/>
              </a:rPr>
              <a:t>Mobile / Web Apps</a:t>
            </a:r>
            <a:endParaRPr lang="en-US" sz="1600"/>
          </a:p>
        </p:txBody>
      </p:sp>
      <p:sp>
        <p:nvSpPr>
          <p:cNvPr id="6" name="Text 3"/>
          <p:cNvSpPr/>
          <p:nvPr/>
        </p:nvSpPr>
        <p:spPr>
          <a:xfrm>
            <a:off x="4949761" y="2584634"/>
            <a:ext cx="1777893" cy="437224"/>
          </a:xfrm>
          <a:prstGeom prst="rect">
            <a:avLst/>
          </a:prstGeom>
          <a:noFill/>
          <a:ln/>
        </p:spPr>
        <p:txBody>
          <a:bodyPr anchor="t" bIns="0" lIns="0" rIns="0" rtlCol="0" tIns="0" wrap="square"/>
          <a:lstStyle/>
          <a:p>
            <a:pPr algn="ctr">
              <a:lnSpc>
                <a:spcPts val="1350"/>
              </a:lnSpc>
            </a:pPr>
            <a:r>
              <a:rPr lang="en-US" sz="1200">
                <a:solidFill>
                  <a:srgbClr val="2B3541"/>
                </a:solidFill>
                <a:ea typeface="+mn-lt"/>
                <a:cs typeface="+mn-lt"/>
              </a:rPr>
              <a:t>React Native | Web UI | REST</a:t>
            </a:r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672843" y="2132759"/>
            <a:ext cx="1777893" cy="514042"/>
          </a:xfrm>
          <a:prstGeom prst="rect">
            <a:avLst/>
          </a:prstGeom>
          <a:noFill/>
          <a:ln/>
        </p:spPr>
        <p:txBody>
          <a:bodyPr anchor="t" bIns="0" lIns="0" rIns="0" rtlCol="0" tIns="0" wrap="square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600">
                <a:solidFill>
                  <a:srgbClr val="2B3541"/>
                </a:solidFill>
                <a:latin charset="0" pitchFamily="34" typeface="Funnel Display"/>
                <a:ea charset="-122" pitchFamily="34" typeface="Funnel Display"/>
                <a:cs charset="-120" pitchFamily="34" typeface="Funnel Display"/>
              </a:rPr>
              <a:t>Azure and Airflow</a:t>
            </a:r>
            <a:endParaRPr lang="en-US" sz="1600"/>
          </a:p>
        </p:txBody>
      </p:sp>
      <p:sp>
        <p:nvSpPr>
          <p:cNvPr id="8" name="Text 5"/>
          <p:cNvSpPr/>
          <p:nvPr/>
        </p:nvSpPr>
        <p:spPr>
          <a:xfrm>
            <a:off x="1673037" y="2580903"/>
            <a:ext cx="1777893" cy="437224"/>
          </a:xfrm>
          <a:prstGeom prst="rect">
            <a:avLst/>
          </a:prstGeom>
          <a:noFill/>
          <a:ln/>
        </p:spPr>
        <p:txBody>
          <a:bodyPr anchor="t" bIns="0" lIns="0" rIns="0" rtlCol="0" tIns="0" wrap="square"/>
          <a:lstStyle/>
          <a:p>
            <a:pPr algn="ctr">
              <a:lnSpc>
                <a:spcPts val="1350"/>
              </a:lnSpc>
            </a:pPr>
            <a:r>
              <a:rPr lang="en-US" sz="1200">
                <a:solidFill>
                  <a:srgbClr val="2B3541"/>
                </a:solidFill>
                <a:ea typeface="+mn-lt"/>
                <a:cs typeface="+mn-lt"/>
              </a:rPr>
              <a:t>Azure App Service | Airflow | Azure Storage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1359335" y="5605200"/>
            <a:ext cx="2404910" cy="514043"/>
          </a:xfrm>
          <a:prstGeom prst="rect">
            <a:avLst/>
          </a:prstGeom>
          <a:noFill/>
          <a:ln/>
        </p:spPr>
        <p:txBody>
          <a:bodyPr anchor="t" bIns="0" lIns="0" rIns="0" rtlCol="0" tIns="0" wrap="square"/>
          <a:lstStyle/>
          <a:p>
            <a:pPr algn="ctr">
              <a:lnSpc>
                <a:spcPts val="1550"/>
              </a:lnSpc>
            </a:pPr>
            <a:r>
              <a:rPr lang="en-US" sz="1600">
                <a:solidFill>
                  <a:srgbClr val="2B3541"/>
                </a:solidFill>
                <a:latin typeface="Funnel Display"/>
                <a:ea charset="-122" pitchFamily="34" typeface="Funnel Display"/>
                <a:cs charset="-120" pitchFamily="34" typeface="Funnel Display"/>
              </a:rPr>
              <a:t>RL Model (PPO &amp; SAC)</a:t>
            </a:r>
            <a:endParaRPr lang="en-US" sz="1600">
              <a:latin typeface="Funnel Display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672843" y="6053280"/>
            <a:ext cx="1777893" cy="437224"/>
          </a:xfrm>
          <a:prstGeom prst="rect">
            <a:avLst/>
          </a:prstGeom>
          <a:noFill/>
          <a:ln/>
        </p:spPr>
        <p:txBody>
          <a:bodyPr anchor="t" bIns="0" lIns="0" rIns="0" rtlCol="0" tIns="0" wrap="square"/>
          <a:lstStyle/>
          <a:p>
            <a:pPr algn="ctr">
              <a:lnSpc>
                <a:spcPts val="1350"/>
              </a:lnSpc>
            </a:pPr>
            <a:r>
              <a:rPr lang="en-US" sz="1200">
                <a:solidFill>
                  <a:srgbClr val="2B3541"/>
                </a:solidFill>
                <a:ea typeface="+mn-lt"/>
                <a:cs typeface="+mn-lt"/>
              </a:rPr>
              <a:t>PyTorch | Stable Baselines3 | PPO/SAC</a:t>
            </a:r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949761" y="5603158"/>
            <a:ext cx="1777893" cy="257021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600">
                <a:solidFill>
                  <a:srgbClr val="2B3541"/>
                </a:solidFill>
                <a:latin charset="0" pitchFamily="34" typeface="Funnel Display"/>
                <a:ea charset="-122" pitchFamily="34" typeface="Funnel Display"/>
                <a:cs charset="-120" pitchFamily="34" typeface="Funnel Display"/>
              </a:rPr>
              <a:t>Backend Services</a:t>
            </a:r>
            <a:endParaRPr lang="en-US" sz="1600"/>
          </a:p>
        </p:txBody>
      </p:sp>
      <p:sp>
        <p:nvSpPr>
          <p:cNvPr id="12" name="Text 9"/>
          <p:cNvSpPr/>
          <p:nvPr/>
        </p:nvSpPr>
        <p:spPr>
          <a:xfrm>
            <a:off x="4845259" y="6055473"/>
            <a:ext cx="1986898" cy="398036"/>
          </a:xfrm>
          <a:prstGeom prst="rect">
            <a:avLst/>
          </a:prstGeom>
          <a:noFill/>
          <a:ln/>
        </p:spPr>
        <p:txBody>
          <a:bodyPr anchor="t" bIns="0" lIns="0" rIns="0" rtlCol="0" tIns="0" wrap="square"/>
          <a:lstStyle/>
          <a:p>
            <a:pPr algn="ctr">
              <a:lnSpc>
                <a:spcPts val="1350"/>
              </a:lnSpc>
            </a:pPr>
            <a:r>
              <a:rPr lang="en-US" sz="1200">
                <a:solidFill>
                  <a:srgbClr val="2B3541"/>
                </a:solidFill>
                <a:ea typeface="+mn-lt"/>
                <a:cs typeface="+mn-lt"/>
              </a:rPr>
              <a:t>Python | Background Workers | Prometheus Monitoring</a:t>
            </a:r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5708589" y="3818419"/>
            <a:ext cx="1816758" cy="257021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600">
                <a:solidFill>
                  <a:srgbClr val="2B3541"/>
                </a:solidFill>
                <a:latin charset="0" pitchFamily="34" typeface="Funnel Display"/>
                <a:ea charset="-122" pitchFamily="34" typeface="Funnel Display"/>
                <a:cs charset="-120" pitchFamily="34" typeface="Funnel Display"/>
              </a:rPr>
              <a:t>APIs</a:t>
            </a:r>
            <a:endParaRPr lang="en-US" sz="1600"/>
          </a:p>
        </p:txBody>
      </p:sp>
      <p:sp>
        <p:nvSpPr>
          <p:cNvPr id="14" name="Text 11"/>
          <p:cNvSpPr/>
          <p:nvPr/>
        </p:nvSpPr>
        <p:spPr>
          <a:xfrm>
            <a:off x="5708589" y="4244610"/>
            <a:ext cx="1816758" cy="437224"/>
          </a:xfrm>
          <a:prstGeom prst="rect">
            <a:avLst/>
          </a:prstGeom>
          <a:noFill/>
          <a:ln/>
        </p:spPr>
        <p:txBody>
          <a:bodyPr anchor="t" bIns="0" lIns="0" rIns="0" rtlCol="0" tIns="0" wrap="square"/>
          <a:lstStyle/>
          <a:p>
            <a:pPr algn="ctr">
              <a:lnSpc>
                <a:spcPts val="1350"/>
              </a:lnSpc>
            </a:pPr>
            <a:r>
              <a:rPr lang="en-US" sz="1200">
                <a:solidFill>
                  <a:srgbClr val="2B3541"/>
                </a:solidFill>
                <a:ea typeface="+mn-lt"/>
                <a:cs typeface="+mn-lt"/>
              </a:rPr>
              <a:t>REST | OpenAPI | JWT Security</a:t>
            </a:r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56551" y="3815073"/>
            <a:ext cx="1816757" cy="257021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600">
                <a:solidFill>
                  <a:srgbClr val="2B3541"/>
                </a:solidFill>
                <a:latin charset="0" pitchFamily="34" typeface="Funnel Display"/>
                <a:ea charset="-122" pitchFamily="34" typeface="Funnel Display"/>
                <a:cs charset="-120" pitchFamily="34" typeface="Funnel Display"/>
              </a:rPr>
              <a:t>Chatbot Engine</a:t>
            </a:r>
            <a:endParaRPr lang="en-US" sz="1600"/>
          </a:p>
        </p:txBody>
      </p:sp>
      <p:sp>
        <p:nvSpPr>
          <p:cNvPr id="16" name="Text 13"/>
          <p:cNvSpPr/>
          <p:nvPr/>
        </p:nvSpPr>
        <p:spPr>
          <a:xfrm>
            <a:off x="956551" y="4228199"/>
            <a:ext cx="1816757" cy="437224"/>
          </a:xfrm>
          <a:prstGeom prst="rect">
            <a:avLst/>
          </a:prstGeom>
          <a:noFill/>
          <a:ln/>
        </p:spPr>
        <p:txBody>
          <a:bodyPr anchor="t" bIns="0" lIns="0" rIns="0" rtlCol="0" tIns="0" wrap="square"/>
          <a:lstStyle/>
          <a:p>
            <a:pPr algn="ctr">
              <a:lnSpc>
                <a:spcPts val="1350"/>
              </a:lnSpc>
            </a:pPr>
            <a:r>
              <a:rPr lang="en-US" sz="1200">
                <a:solidFill>
                  <a:srgbClr val="2B3541"/>
                </a:solidFill>
                <a:ea typeface="+mn-lt"/>
                <a:cs typeface="+mn-lt"/>
              </a:rPr>
              <a:t>FastAPI | Llama-3 (Groq) | ChromaDB (RAG)</a:t>
            </a:r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37724" y="7155180"/>
            <a:ext cx="6867661" cy="274117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>
                <a:solidFill>
                  <a:srgbClr val="2B3541"/>
                </a:solidFill>
                <a:latin charset="0" pitchFamily="34" typeface="Funnel Sans"/>
                <a:ea charset="-122" pitchFamily="34" typeface="Funnel Sans"/>
                <a:cs charset="-120" pitchFamily="34" typeface="Funnel Sans"/>
              </a:rPr>
              <a:t>Our robust architecture ensures seamless learning and simulation experiences.</a:t>
            </a:r>
            <a:endParaRPr lang="en-US" sz="1400"/>
          </a:p>
        </p:txBody>
      </p:sp>
      <p:sp>
        <p:nvSpPr>
          <p:cNvPr descr="Image of " id="18" name="AutoShape 2">
            <a:extLst>
              <a:ext uri="{FF2B5EF4-FFF2-40B4-BE49-F238E27FC236}">
                <a16:creationId xmlns:a16="http://schemas.microsoft.com/office/drawing/2014/main" id="{7549BFDB-7332-3733-CC0F-158D42F6D7F0}"/>
              </a:ext>
            </a:extLst>
          </p:cNvPr>
          <p:cNvSpPr>
            <a:spLocks noChangeArrowheads="1" noChangeAspect="1"/>
          </p:cNvSpPr>
          <p:nvPr/>
        </p:nvSpPr>
        <p:spPr bwMode="auto">
          <a:xfrm>
            <a:off x="6611815" y="408283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t" anchorCtr="0" bIns="45720" compatLnSpc="1" lIns="91440" numCol="1" rIns="91440" tIns="45720" vert="horz" wrap="square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055BFF5-5010-BA17-5618-9A8A3A89BA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"/>
          <a:stretch>
            <a:fillRect/>
          </a:stretch>
        </p:blipFill>
        <p:spPr>
          <a:xfrm>
            <a:off x="8662964" y="0"/>
            <a:ext cx="596743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939A2C7-7A6E-AD8E-E86F-133EFBE0B30B}"/>
              </a:ext>
            </a:extLst>
          </p:cNvPr>
          <p:cNvSpPr/>
          <p:nvPr/>
        </p:nvSpPr>
        <p:spPr>
          <a:xfrm>
            <a:off x="793790" y="629960"/>
            <a:ext cx="86645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latin typeface="Funnel Display" panose="020B0604020202020204" charset="0"/>
                <a:ea typeface="Montserrat" pitchFamily="34" charset="-122"/>
                <a:cs typeface="Montserrat" pitchFamily="34" charset="-120"/>
              </a:rPr>
              <a:t>Project Development Timeline</a:t>
            </a:r>
            <a:endParaRPr lang="en-US" sz="4450">
              <a:latin typeface="Funnel Display" panose="020B0604020202020204" charset="0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9F731218-6713-7332-AD49-A2493230479C}"/>
              </a:ext>
            </a:extLst>
          </p:cNvPr>
          <p:cNvSpPr/>
          <p:nvPr/>
        </p:nvSpPr>
        <p:spPr>
          <a:xfrm>
            <a:off x="793790" y="1792367"/>
            <a:ext cx="13042821" cy="5807154"/>
          </a:xfrm>
          <a:prstGeom prst="roundRect">
            <a:avLst>
              <a:gd name="adj" fmla="val 1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79C72C10-FB74-A2FD-E300-C9F12B14CF66}"/>
              </a:ext>
            </a:extLst>
          </p:cNvPr>
          <p:cNvSpPr/>
          <p:nvPr/>
        </p:nvSpPr>
        <p:spPr>
          <a:xfrm>
            <a:off x="801410" y="179998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AE54829F-C9A8-08B5-9275-FA6FB75AA208}"/>
              </a:ext>
            </a:extLst>
          </p:cNvPr>
          <p:cNvSpPr/>
          <p:nvPr/>
        </p:nvSpPr>
        <p:spPr>
          <a:xfrm>
            <a:off x="1028462" y="194369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latin typeface="Funnel Display" panose="020B0604020202020204" charset="0"/>
                <a:ea typeface="Heebo Light" pitchFamily="34" charset="-122"/>
                <a:cs typeface="Heebo Light" pitchFamily="34" charset="-120"/>
              </a:rPr>
              <a:t>Phase</a:t>
            </a:r>
            <a:endParaRPr lang="en-US" sz="1750">
              <a:latin typeface="Funnel Display" panose="020B0604020202020204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986B2744-D1B1-61DF-32C6-98DDDFFDA3E8}"/>
              </a:ext>
            </a:extLst>
          </p:cNvPr>
          <p:cNvSpPr/>
          <p:nvPr/>
        </p:nvSpPr>
        <p:spPr>
          <a:xfrm>
            <a:off x="4289108" y="194369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latin typeface="Funnel Display" panose="020B0604020202020204" charset="0"/>
                <a:ea typeface="Heebo Light" pitchFamily="34" charset="-122"/>
                <a:cs typeface="Heebo Light" pitchFamily="34" charset="-120"/>
              </a:rPr>
              <a:t>Timeline</a:t>
            </a:r>
            <a:endParaRPr lang="en-US" sz="1750">
              <a:latin typeface="Funnel Display" panose="020B0604020202020204" charset="0"/>
            </a:endParaRP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8E4CCC50-3A97-38AA-CD7F-82ED83931DA9}"/>
              </a:ext>
            </a:extLst>
          </p:cNvPr>
          <p:cNvSpPr/>
          <p:nvPr/>
        </p:nvSpPr>
        <p:spPr>
          <a:xfrm>
            <a:off x="7545943" y="194369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latin typeface="Funnel Display" panose="020B0604020202020204" charset="0"/>
                <a:ea typeface="Heebo Light" pitchFamily="34" charset="-122"/>
                <a:cs typeface="Heebo Light" pitchFamily="34" charset="-120"/>
              </a:rPr>
              <a:t>Key Deliverables</a:t>
            </a:r>
            <a:endParaRPr lang="en-US" sz="1750">
              <a:latin typeface="Funnel Display" panose="020B0604020202020204" charset="0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4CD3CF54-AEE6-0AEC-8D7A-2253B9149ED2}"/>
              </a:ext>
            </a:extLst>
          </p:cNvPr>
          <p:cNvSpPr/>
          <p:nvPr/>
        </p:nvSpPr>
        <p:spPr>
          <a:xfrm>
            <a:off x="10802779" y="194369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latin typeface="Funnel Display" panose="020B0604020202020204" charset="0"/>
                <a:ea typeface="Heebo Light" pitchFamily="34" charset="-122"/>
                <a:cs typeface="Heebo Light" pitchFamily="34" charset="-120"/>
              </a:rPr>
              <a:t>Status</a:t>
            </a:r>
            <a:endParaRPr lang="en-US" sz="1750">
              <a:latin typeface="Funnel Display" panose="020B0604020202020204" charset="0"/>
            </a:endParaRPr>
          </a:p>
        </p:txBody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32ABEB03-E7ED-007A-B5CA-C6D6B04C487F}"/>
              </a:ext>
            </a:extLst>
          </p:cNvPr>
          <p:cNvSpPr/>
          <p:nvPr/>
        </p:nvSpPr>
        <p:spPr>
          <a:xfrm>
            <a:off x="801410" y="2450306"/>
            <a:ext cx="130275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902ECA21-A6AC-BF1F-CB16-5614017D98B0}"/>
              </a:ext>
            </a:extLst>
          </p:cNvPr>
          <p:cNvSpPr/>
          <p:nvPr/>
        </p:nvSpPr>
        <p:spPr>
          <a:xfrm>
            <a:off x="1028462" y="259401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latin typeface="Funnel Display" panose="020B0604020202020204" charset="0"/>
                <a:ea typeface="Heebo Light" pitchFamily="34" charset="-122"/>
                <a:cs typeface="Heebo Light" pitchFamily="34" charset="-120"/>
              </a:rPr>
              <a:t>Phase 1: Foundation</a:t>
            </a:r>
            <a:endParaRPr lang="en-US" sz="1750">
              <a:latin typeface="Funnel Display" panose="020B0604020202020204" charset="0"/>
            </a:endParaRPr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6F9C0C83-455D-CAB0-D7E0-FA25338837FA}"/>
              </a:ext>
            </a:extLst>
          </p:cNvPr>
          <p:cNvSpPr/>
          <p:nvPr/>
        </p:nvSpPr>
        <p:spPr>
          <a:xfrm>
            <a:off x="4289108" y="259401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latin typeface="Funnel Display" panose="020B0604020202020204" charset="0"/>
                <a:cs typeface="Heebo Light" pitchFamily="34" charset="-120"/>
              </a:rPr>
              <a:t>Week 3 to Week 5</a:t>
            </a:r>
            <a:endParaRPr lang="en-US" sz="1750">
              <a:latin typeface="Funnel Display" panose="020B0604020202020204" charset="0"/>
            </a:endParaRPr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D2622DA2-ADB0-1F54-6EB0-8F2940951668}"/>
              </a:ext>
            </a:extLst>
          </p:cNvPr>
          <p:cNvSpPr/>
          <p:nvPr/>
        </p:nvSpPr>
        <p:spPr>
          <a:xfrm>
            <a:off x="7545943" y="2594015"/>
            <a:ext cx="27955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latin typeface="Funnel Display" panose="020B0604020202020204" charset="0"/>
                <a:ea typeface="Heebo Light" pitchFamily="34" charset="-122"/>
                <a:cs typeface="Heebo Light" pitchFamily="34" charset="-120"/>
              </a:rPr>
              <a:t>MVP platform, basic education modules, beta chatbot</a:t>
            </a:r>
            <a:endParaRPr lang="en-US" sz="1750">
              <a:latin typeface="Funnel Display" panose="020B0604020202020204" charset="0"/>
            </a:endParaRPr>
          </a:p>
        </p:txBody>
      </p:sp>
      <p:sp>
        <p:nvSpPr>
          <p:cNvPr id="25" name="Text 11">
            <a:extLst>
              <a:ext uri="{FF2B5EF4-FFF2-40B4-BE49-F238E27FC236}">
                <a16:creationId xmlns:a16="http://schemas.microsoft.com/office/drawing/2014/main" id="{9F5A4538-8E3E-CBF4-92DD-526A351C9F7C}"/>
              </a:ext>
            </a:extLst>
          </p:cNvPr>
          <p:cNvSpPr/>
          <p:nvPr/>
        </p:nvSpPr>
        <p:spPr>
          <a:xfrm>
            <a:off x="10802779" y="2594015"/>
            <a:ext cx="2799397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latin typeface="Funnel Display" panose="020B0604020202020204" charset="0"/>
                <a:ea typeface="Heebo Light" pitchFamily="34" charset="-122"/>
                <a:cs typeface="Heebo Light" pitchFamily="34" charset="-120"/>
              </a:rPr>
              <a:t>✅ Complete</a:t>
            </a:r>
            <a:endParaRPr lang="en-US" sz="1750">
              <a:latin typeface="Funnel Display" panose="020B0604020202020204" charset="0"/>
            </a:endParaRPr>
          </a:p>
        </p:txBody>
      </p:sp>
      <p:sp>
        <p:nvSpPr>
          <p:cNvPr id="27" name="Shape 12">
            <a:extLst>
              <a:ext uri="{FF2B5EF4-FFF2-40B4-BE49-F238E27FC236}">
                <a16:creationId xmlns:a16="http://schemas.microsoft.com/office/drawing/2014/main" id="{F4E575E6-8E89-6CF3-4791-95D7CC79E270}"/>
              </a:ext>
            </a:extLst>
          </p:cNvPr>
          <p:cNvSpPr/>
          <p:nvPr/>
        </p:nvSpPr>
        <p:spPr>
          <a:xfrm>
            <a:off x="801410" y="3826431"/>
            <a:ext cx="130275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29" name="Text 13">
            <a:extLst>
              <a:ext uri="{FF2B5EF4-FFF2-40B4-BE49-F238E27FC236}">
                <a16:creationId xmlns:a16="http://schemas.microsoft.com/office/drawing/2014/main" id="{8C23F291-A8F3-14E5-FED5-02188E357A13}"/>
              </a:ext>
            </a:extLst>
          </p:cNvPr>
          <p:cNvSpPr/>
          <p:nvPr/>
        </p:nvSpPr>
        <p:spPr>
          <a:xfrm>
            <a:off x="1028462" y="397013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latin typeface="Funnel Display" panose="020B0604020202020204" charset="0"/>
                <a:ea typeface="Heebo Light" pitchFamily="34" charset="-122"/>
                <a:cs typeface="Heebo Light" pitchFamily="34" charset="-120"/>
              </a:rPr>
              <a:t>Phase 2: Intelligence</a:t>
            </a:r>
            <a:endParaRPr lang="en-US" sz="1750">
              <a:latin typeface="Funnel Display" panose="020B0604020202020204" charset="0"/>
            </a:endParaRPr>
          </a:p>
        </p:txBody>
      </p:sp>
      <p:sp>
        <p:nvSpPr>
          <p:cNvPr id="31" name="Text 14">
            <a:extLst>
              <a:ext uri="{FF2B5EF4-FFF2-40B4-BE49-F238E27FC236}">
                <a16:creationId xmlns:a16="http://schemas.microsoft.com/office/drawing/2014/main" id="{87E0EEF2-D6E7-E097-6E9E-06F61E8CFB22}"/>
              </a:ext>
            </a:extLst>
          </p:cNvPr>
          <p:cNvSpPr/>
          <p:nvPr/>
        </p:nvSpPr>
        <p:spPr>
          <a:xfrm>
            <a:off x="4289108" y="397013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latin typeface="Funnel Display" panose="020B0604020202020204" charset="0"/>
                <a:cs typeface="Heebo Light" pitchFamily="34" charset="-120"/>
              </a:rPr>
              <a:t>Week 6 to Week 8</a:t>
            </a:r>
            <a:endParaRPr lang="en-US" sz="1750">
              <a:latin typeface="Funnel Display" panose="020B0604020202020204" charset="0"/>
            </a:endParaRPr>
          </a:p>
        </p:txBody>
      </p:sp>
      <p:sp>
        <p:nvSpPr>
          <p:cNvPr id="33" name="Text 15">
            <a:extLst>
              <a:ext uri="{FF2B5EF4-FFF2-40B4-BE49-F238E27FC236}">
                <a16:creationId xmlns:a16="http://schemas.microsoft.com/office/drawing/2014/main" id="{EFAC6E01-5A3B-5F45-6260-D6A0948AAF04}"/>
              </a:ext>
            </a:extLst>
          </p:cNvPr>
          <p:cNvSpPr/>
          <p:nvPr/>
        </p:nvSpPr>
        <p:spPr>
          <a:xfrm>
            <a:off x="7545943" y="3970139"/>
            <a:ext cx="27955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latin typeface="Funnel Display" panose="020B0604020202020204" charset="0"/>
                <a:ea typeface="Heebo Light" pitchFamily="34" charset="-122"/>
                <a:cs typeface="Heebo Light" pitchFamily="34" charset="-120"/>
              </a:rPr>
              <a:t>RL model test and portfolio analyzer</a:t>
            </a:r>
            <a:endParaRPr lang="en-US" sz="1750">
              <a:latin typeface="Funnel Display" panose="020B0604020202020204" charset="0"/>
            </a:endParaRPr>
          </a:p>
        </p:txBody>
      </p:sp>
      <p:sp>
        <p:nvSpPr>
          <p:cNvPr id="35" name="Text 16">
            <a:extLst>
              <a:ext uri="{FF2B5EF4-FFF2-40B4-BE49-F238E27FC236}">
                <a16:creationId xmlns:a16="http://schemas.microsoft.com/office/drawing/2014/main" id="{8BB00D1C-9806-E423-97A2-9B09F124D606}"/>
              </a:ext>
            </a:extLst>
          </p:cNvPr>
          <p:cNvSpPr/>
          <p:nvPr/>
        </p:nvSpPr>
        <p:spPr>
          <a:xfrm>
            <a:off x="10802779" y="3970139"/>
            <a:ext cx="2799397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latin typeface="Funnel Display" panose="020B0604020202020204" charset="0"/>
                <a:ea typeface="Heebo Light" pitchFamily="34" charset="-122"/>
                <a:cs typeface="Heebo Light" pitchFamily="34" charset="-120"/>
              </a:rPr>
              <a:t>✅ Complete</a:t>
            </a:r>
            <a:endParaRPr lang="en-US" sz="1750">
              <a:latin typeface="Funnel Display" panose="020B0604020202020204" charset="0"/>
            </a:endParaRPr>
          </a:p>
        </p:txBody>
      </p:sp>
      <p:sp>
        <p:nvSpPr>
          <p:cNvPr id="37" name="Shape 17">
            <a:extLst>
              <a:ext uri="{FF2B5EF4-FFF2-40B4-BE49-F238E27FC236}">
                <a16:creationId xmlns:a16="http://schemas.microsoft.com/office/drawing/2014/main" id="{B59A0C99-AD49-DC81-ED7F-624C8991D202}"/>
              </a:ext>
            </a:extLst>
          </p:cNvPr>
          <p:cNvSpPr/>
          <p:nvPr/>
        </p:nvSpPr>
        <p:spPr>
          <a:xfrm>
            <a:off x="801410" y="5202555"/>
            <a:ext cx="130275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39" name="Text 18">
            <a:extLst>
              <a:ext uri="{FF2B5EF4-FFF2-40B4-BE49-F238E27FC236}">
                <a16:creationId xmlns:a16="http://schemas.microsoft.com/office/drawing/2014/main" id="{1BF99145-985F-CCC0-AE76-8437AD7E481C}"/>
              </a:ext>
            </a:extLst>
          </p:cNvPr>
          <p:cNvSpPr/>
          <p:nvPr/>
        </p:nvSpPr>
        <p:spPr>
          <a:xfrm>
            <a:off x="1028462" y="534626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latin typeface="Funnel Display" panose="020B0604020202020204" charset="0"/>
                <a:ea typeface="Heebo Light" pitchFamily="34" charset="-122"/>
                <a:cs typeface="Heebo Light" pitchFamily="34" charset="-120"/>
              </a:rPr>
              <a:t>Phase 3: Scale</a:t>
            </a:r>
            <a:endParaRPr lang="en-US" sz="1750">
              <a:latin typeface="Funnel Display" panose="020B0604020202020204" charset="0"/>
            </a:endParaRPr>
          </a:p>
        </p:txBody>
      </p:sp>
      <p:sp>
        <p:nvSpPr>
          <p:cNvPr id="41" name="Text 19">
            <a:extLst>
              <a:ext uri="{FF2B5EF4-FFF2-40B4-BE49-F238E27FC236}">
                <a16:creationId xmlns:a16="http://schemas.microsoft.com/office/drawing/2014/main" id="{7835E5E5-5014-B30B-47B2-96484C486C2B}"/>
              </a:ext>
            </a:extLst>
          </p:cNvPr>
          <p:cNvSpPr/>
          <p:nvPr/>
        </p:nvSpPr>
        <p:spPr>
          <a:xfrm>
            <a:off x="4289108" y="534626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latin typeface="Funnel Display" panose="020B0604020202020204" charset="0"/>
                <a:cs typeface="Heebo Light"/>
              </a:rPr>
              <a:t>Week 9 to Week 13</a:t>
            </a:r>
            <a:endParaRPr lang="en-US" sz="1750">
              <a:latin typeface="Funnel Display" panose="020B0604020202020204" charset="0"/>
            </a:endParaRPr>
          </a:p>
        </p:txBody>
      </p:sp>
      <p:sp>
        <p:nvSpPr>
          <p:cNvPr id="43" name="Text 20">
            <a:extLst>
              <a:ext uri="{FF2B5EF4-FFF2-40B4-BE49-F238E27FC236}">
                <a16:creationId xmlns:a16="http://schemas.microsoft.com/office/drawing/2014/main" id="{AD97719A-6E29-4D49-ECF8-79F81B23215C}"/>
              </a:ext>
            </a:extLst>
          </p:cNvPr>
          <p:cNvSpPr/>
          <p:nvPr/>
        </p:nvSpPr>
        <p:spPr>
          <a:xfrm>
            <a:off x="7545943" y="5346263"/>
            <a:ext cx="27955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latin typeface="Funnel Display" panose="020B0604020202020204" charset="0"/>
                <a:ea typeface="Heebo Light" pitchFamily="34" charset="-122"/>
                <a:cs typeface="Heebo Light"/>
              </a:rPr>
              <a:t>Integrating all data with RL model and integrate with the front end</a:t>
            </a:r>
            <a:endParaRPr lang="en-US" sz="1750">
              <a:latin typeface="Funnel Display" panose="020B0604020202020204" charset="0"/>
              <a:cs typeface="Heebo Light"/>
            </a:endParaRPr>
          </a:p>
        </p:txBody>
      </p:sp>
      <p:sp>
        <p:nvSpPr>
          <p:cNvPr id="45" name="Text 21">
            <a:extLst>
              <a:ext uri="{FF2B5EF4-FFF2-40B4-BE49-F238E27FC236}">
                <a16:creationId xmlns:a16="http://schemas.microsoft.com/office/drawing/2014/main" id="{CE0C8B4A-D211-6668-4EDB-96C007FC222A}"/>
              </a:ext>
            </a:extLst>
          </p:cNvPr>
          <p:cNvSpPr/>
          <p:nvPr/>
        </p:nvSpPr>
        <p:spPr>
          <a:xfrm>
            <a:off x="10802779" y="5346263"/>
            <a:ext cx="2799397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>
                <a:latin typeface="Funnel Display"/>
                <a:cs typeface="Heebo Light" pitchFamily="34" charset="-120"/>
              </a:rPr>
              <a:t>✅ Complete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Funnel Display" panose="020B0604020202020204" charset="0"/>
              <a:cs typeface="Heebo Light"/>
            </a:endParaRPr>
          </a:p>
        </p:txBody>
      </p:sp>
      <p:sp>
        <p:nvSpPr>
          <p:cNvPr id="47" name="Shape 22">
            <a:extLst>
              <a:ext uri="{FF2B5EF4-FFF2-40B4-BE49-F238E27FC236}">
                <a16:creationId xmlns:a16="http://schemas.microsoft.com/office/drawing/2014/main" id="{FD9BDA3D-E17F-2FAD-4A43-99F39A29C155}"/>
              </a:ext>
            </a:extLst>
          </p:cNvPr>
          <p:cNvSpPr/>
          <p:nvPr/>
        </p:nvSpPr>
        <p:spPr>
          <a:xfrm>
            <a:off x="801410" y="657867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49" name="Text 23">
            <a:extLst>
              <a:ext uri="{FF2B5EF4-FFF2-40B4-BE49-F238E27FC236}">
                <a16:creationId xmlns:a16="http://schemas.microsoft.com/office/drawing/2014/main" id="{39490EDD-41D0-FEBC-176D-B45D3CB46E43}"/>
              </a:ext>
            </a:extLst>
          </p:cNvPr>
          <p:cNvSpPr/>
          <p:nvPr/>
        </p:nvSpPr>
        <p:spPr>
          <a:xfrm>
            <a:off x="1028462" y="672238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latin typeface="Funnel Display" panose="020B0604020202020204" charset="0"/>
                <a:ea typeface="Heebo Light" pitchFamily="34" charset="-122"/>
                <a:cs typeface="Heebo Light" pitchFamily="34" charset="-120"/>
              </a:rPr>
              <a:t>Phase 4: Growth</a:t>
            </a:r>
            <a:endParaRPr lang="en-US" sz="1750">
              <a:latin typeface="Funnel Display" panose="020B0604020202020204" charset="0"/>
            </a:endParaRPr>
          </a:p>
        </p:txBody>
      </p:sp>
      <p:sp>
        <p:nvSpPr>
          <p:cNvPr id="51" name="Text 24">
            <a:extLst>
              <a:ext uri="{FF2B5EF4-FFF2-40B4-BE49-F238E27FC236}">
                <a16:creationId xmlns:a16="http://schemas.microsoft.com/office/drawing/2014/main" id="{ECDBC7D4-6D99-7620-95F1-4B02AAF52539}"/>
              </a:ext>
            </a:extLst>
          </p:cNvPr>
          <p:cNvSpPr/>
          <p:nvPr/>
        </p:nvSpPr>
        <p:spPr>
          <a:xfrm>
            <a:off x="4289108" y="672238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latin typeface="Funnel Display" panose="020B0604020202020204" charset="0"/>
                <a:ea typeface="Heebo Light" pitchFamily="34" charset="-122"/>
                <a:cs typeface="Heebo Light"/>
              </a:rPr>
              <a:t>Week 14 (Final Demo)</a:t>
            </a:r>
            <a:endParaRPr lang="en-US" sz="1750">
              <a:latin typeface="Funnel Display" panose="020B0604020202020204" charset="0"/>
              <a:cs typeface="Heebo Light"/>
            </a:endParaRPr>
          </a:p>
        </p:txBody>
      </p:sp>
      <p:sp>
        <p:nvSpPr>
          <p:cNvPr id="53" name="Text 25">
            <a:extLst>
              <a:ext uri="{FF2B5EF4-FFF2-40B4-BE49-F238E27FC236}">
                <a16:creationId xmlns:a16="http://schemas.microsoft.com/office/drawing/2014/main" id="{E3ED9C6E-CE3B-CA45-028B-D133CB5AE7AE}"/>
              </a:ext>
            </a:extLst>
          </p:cNvPr>
          <p:cNvSpPr/>
          <p:nvPr/>
        </p:nvSpPr>
        <p:spPr>
          <a:xfrm>
            <a:off x="7545943" y="6722388"/>
            <a:ext cx="2795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latin typeface="Funnel Display" panose="020B0604020202020204" charset="0"/>
                <a:ea typeface="Heebo Light" pitchFamily="34" charset="-122"/>
                <a:cs typeface="Heebo Light" pitchFamily="34" charset="-120"/>
              </a:rPr>
              <a:t>Final touches and improving the overall application</a:t>
            </a:r>
            <a:endParaRPr lang="en-US" sz="1750">
              <a:latin typeface="Funnel Display" panose="020B0604020202020204" charset="0"/>
            </a:endParaRPr>
          </a:p>
        </p:txBody>
      </p:sp>
      <p:sp>
        <p:nvSpPr>
          <p:cNvPr id="55" name="Text 26">
            <a:extLst>
              <a:ext uri="{FF2B5EF4-FFF2-40B4-BE49-F238E27FC236}">
                <a16:creationId xmlns:a16="http://schemas.microsoft.com/office/drawing/2014/main" id="{E8F8A142-D66C-B306-8EA1-C1D7568C9207}"/>
              </a:ext>
            </a:extLst>
          </p:cNvPr>
          <p:cNvSpPr/>
          <p:nvPr/>
        </p:nvSpPr>
        <p:spPr>
          <a:xfrm>
            <a:off x="10802779" y="6722388"/>
            <a:ext cx="2799397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>
                <a:latin typeface="Funnel Display"/>
                <a:cs typeface="Heebo Light" pitchFamily="34" charset="-120"/>
              </a:rPr>
              <a:t>✅ Complete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Funnel Display" panose="020B0604020202020204" charset="0"/>
              <a:cs typeface="Heeb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18143378"/>
      </p:ext>
    </p:extLst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9DB7593-E71C-75AA-2AAF-0443049F4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31B4DFA-05D6-DFA3-33F9-2373082FA130}"/>
              </a:ext>
            </a:extLst>
          </p:cNvPr>
          <p:cNvSpPr/>
          <p:nvPr/>
        </p:nvSpPr>
        <p:spPr>
          <a:xfrm>
            <a:off x="832041" y="874760"/>
            <a:ext cx="12823064" cy="677320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051D3A"/>
                </a:solidFill>
                <a:latin typeface="Funnel Display"/>
                <a:ea charset="-122" pitchFamily="34" typeface="Funnel Display"/>
                <a:cs charset="-120" pitchFamily="34" typeface="Funnel Display"/>
              </a:rPr>
              <a:t> Results &amp; Metrics                        </a:t>
            </a:r>
            <a:endParaRPr lang="en-US" sz="2800">
              <a:solidFill>
                <a:srgbClr val="051D3A"/>
              </a:solidFill>
              <a:latin typeface="Funnel Display"/>
              <a:cs typeface="heebo light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B74A55F-BCDC-DFFC-47FA-133E0D84E60A}"/>
              </a:ext>
            </a:extLst>
          </p:cNvPr>
          <p:cNvSpPr/>
          <p:nvPr/>
        </p:nvSpPr>
        <p:spPr>
          <a:xfrm>
            <a:off x="837724" y="3110270"/>
            <a:ext cx="5973384" cy="1426986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/>
          <a:p>
            <a:r>
              <a:rPr b="1" lang="en-US" sz="2400">
                <a:latin typeface="Funnel Display"/>
              </a:rPr>
              <a:t>App UI &amp; Chatbot</a:t>
            </a:r>
          </a:p>
          <a:p>
            <a:r>
              <a:rPr lang="en-US" sz="2200">
                <a:solidFill>
                  <a:srgbClr val="051D3A"/>
                </a:solidFill>
                <a:latin typeface="Funnel Display"/>
                <a:ea typeface="+mn-lt"/>
                <a:cs typeface="+mn-lt"/>
              </a:rPr>
              <a:t>Intuitive dashboard with real-time chatbot</a:t>
            </a:r>
          </a:p>
          <a:p>
            <a:r>
              <a:rPr lang="en-US" sz="2200">
                <a:solidFill>
                  <a:srgbClr val="051D3A"/>
                </a:solidFill>
                <a:latin typeface="Funnel Display"/>
                <a:ea typeface="+mn-lt"/>
                <a:cs typeface="+mn-lt"/>
              </a:rPr>
              <a:t>responses. Personalized learning paths in</a:t>
            </a:r>
          </a:p>
          <a:p>
            <a:r>
              <a:rPr lang="en-US" sz="2200">
                <a:solidFill>
                  <a:srgbClr val="051D3A"/>
                </a:solidFill>
                <a:latin typeface="Funnel Display"/>
                <a:ea typeface="+mn-lt"/>
                <a:cs typeface="+mn-lt"/>
              </a:rPr>
              <a:t>development.</a:t>
            </a:r>
            <a:endParaRPr lang="en-US">
              <a:latin typeface="Funnel Display"/>
            </a:endParaRPr>
          </a:p>
          <a:p>
            <a:pPr>
              <a:lnSpc>
                <a:spcPts val="2750"/>
              </a:lnSpc>
            </a:pPr>
            <a:endParaRPr lang="en-US" sz="2200">
              <a:solidFill>
                <a:srgbClr val="051D3A"/>
              </a:solidFill>
              <a:latin charset="0" panose="020B0604020202020204" typeface="Funnel Display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4D7142D-2CF8-94CA-1693-7F12E10DA016}"/>
              </a:ext>
            </a:extLst>
          </p:cNvPr>
          <p:cNvSpPr/>
          <p:nvPr/>
        </p:nvSpPr>
        <p:spPr>
          <a:xfrm>
            <a:off x="8109475" y="3116301"/>
            <a:ext cx="6185535" cy="1420955"/>
          </a:xfrm>
          <a:prstGeom prst="rect">
            <a:avLst/>
          </a:prstGeom>
          <a:noFill/>
          <a:ln/>
        </p:spPr>
        <p:txBody>
          <a:bodyPr anchor="t" bIns="0" lIns="0" rIns="0" rtlCol="0" tIns="0" wrap="square"/>
          <a:lstStyle/>
          <a:p>
            <a:pPr>
              <a:buSzPct val="100000"/>
            </a:pPr>
            <a:r>
              <a:rPr b="1" lang="en-US" sz="2400">
                <a:latin typeface="Funnel Display"/>
              </a:rPr>
              <a:t>RL Model</a:t>
            </a:r>
          </a:p>
          <a:p>
            <a:pPr>
              <a:buSzPct val="100000"/>
            </a:pPr>
            <a:r>
              <a:rPr b="1" lang="en-US" sz="2200">
                <a:solidFill>
                  <a:srgbClr val="2B3541"/>
                </a:solidFill>
                <a:latin typeface="Funnel Display"/>
                <a:ea typeface="+mn-lt"/>
                <a:cs typeface="+mn-lt"/>
              </a:rPr>
              <a:t>5</a:t>
            </a:r>
            <a:r>
              <a:rPr lang="en-US" sz="2200">
                <a:solidFill>
                  <a:srgbClr val="2B3541"/>
                </a:solidFill>
                <a:latin typeface="Funnel Display"/>
                <a:ea typeface="+mn-lt"/>
                <a:cs typeface="+mn-lt"/>
              </a:rPr>
              <a:t> RL agents developed for each asset class. Meta-controller optimizes trading decisions with promising early results.</a:t>
            </a:r>
            <a:endParaRPr lang="en-US" sz="2200">
              <a:latin typeface="Funnel Display"/>
              <a:ea panose="020F0502020204030204" typeface="Calibri"/>
              <a:cs panose="020F0502020204030204" typeface="Calibri"/>
            </a:endParaRPr>
          </a:p>
          <a:p>
            <a:pPr indent="-342900" marL="342900">
              <a:lnSpc>
                <a:spcPts val="3000"/>
              </a:lnSpc>
              <a:buSzPct val="100000"/>
              <a:buFont typeface="Arial"/>
              <a:buChar char="•"/>
            </a:pPr>
            <a:endParaRPr lang="en-US" sz="1850">
              <a:solidFill>
                <a:srgbClr val="2B3541"/>
              </a:solidFill>
              <a:latin charset="0" panose="020B0604020202020204" typeface="Funnel Display"/>
              <a:ea typeface="Calibri"/>
              <a:cs typeface="Calibri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B9C34819-480A-E56D-F8C3-E88064551BA8}"/>
              </a:ext>
            </a:extLst>
          </p:cNvPr>
          <p:cNvSpPr/>
          <p:nvPr/>
        </p:nvSpPr>
        <p:spPr>
          <a:xfrm>
            <a:off x="832041" y="5931964"/>
            <a:ext cx="6162958" cy="1043763"/>
          </a:xfrm>
          <a:prstGeom prst="rect">
            <a:avLst/>
          </a:prstGeom>
          <a:noFill/>
          <a:ln/>
        </p:spPr>
        <p:txBody>
          <a:bodyPr anchor="t" bIns="0" lIns="0" rIns="0" rtlCol="0" tIns="0" wrap="none"/>
          <a:lstStyle/>
          <a:p>
            <a:r>
              <a:rPr b="1" lang="en-US" sz="2400">
                <a:latin typeface="Funnel Display"/>
              </a:rPr>
              <a:t>Extensive Codebase</a:t>
            </a:r>
          </a:p>
          <a:p>
            <a:r>
              <a:rPr lang="en-US" sz="2200">
                <a:solidFill>
                  <a:srgbClr val="051D3A"/>
                </a:solidFill>
                <a:latin typeface="Funnel Display"/>
                <a:ea typeface="+mn-lt"/>
                <a:cs typeface="+mn-lt"/>
              </a:rPr>
              <a:t>Robust architecture with </a:t>
            </a:r>
            <a:r>
              <a:rPr b="1" lang="en-US" sz="2200">
                <a:solidFill>
                  <a:srgbClr val="051D3A"/>
                </a:solidFill>
                <a:latin typeface="Funnel Display"/>
                <a:ea typeface="+mn-lt"/>
                <a:cs typeface="+mn-lt"/>
              </a:rPr>
              <a:t>404,425 lines </a:t>
            </a:r>
          </a:p>
          <a:p>
            <a:r>
              <a:rPr b="1" lang="en-US" sz="2200">
                <a:solidFill>
                  <a:srgbClr val="051D3A"/>
                </a:solidFill>
                <a:latin typeface="Funnel Display"/>
                <a:ea typeface="+mn-lt"/>
                <a:cs typeface="+mn-lt"/>
              </a:rPr>
              <a:t>of code </a:t>
            </a:r>
            <a:r>
              <a:rPr lang="en-US" sz="2200">
                <a:solidFill>
                  <a:srgbClr val="051D3A"/>
                </a:solidFill>
                <a:latin typeface="Funnel Display"/>
                <a:ea typeface="+mn-lt"/>
                <a:cs typeface="+mn-lt"/>
              </a:rPr>
              <a:t>across frontend, backend, </a:t>
            </a:r>
          </a:p>
          <a:p>
            <a:r>
              <a:rPr lang="en-US" sz="2200">
                <a:solidFill>
                  <a:srgbClr val="051D3A"/>
                </a:solidFill>
                <a:latin typeface="Funnel Display"/>
                <a:ea typeface="+mn-lt"/>
                <a:cs typeface="+mn-lt"/>
              </a:rPr>
              <a:t>and ML components.</a:t>
            </a:r>
            <a:endParaRPr lang="en-US">
              <a:latin typeface="Funnel Display"/>
            </a:endParaRPr>
          </a:p>
          <a:p>
            <a:pPr>
              <a:lnSpc>
                <a:spcPts val="2750"/>
              </a:lnSpc>
            </a:pPr>
            <a:endParaRPr lang="en-US" sz="2200">
              <a:solidFill>
                <a:srgbClr val="051D3A"/>
              </a:solidFill>
              <a:latin charset="0" panose="020B0604020202020204" typeface="Funnel Display"/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C44F308F-D9F2-6248-76C1-72CB7A0297D0}"/>
              </a:ext>
            </a:extLst>
          </p:cNvPr>
          <p:cNvSpPr/>
          <p:nvPr/>
        </p:nvSpPr>
        <p:spPr>
          <a:xfrm>
            <a:off x="8108952" y="5929330"/>
            <a:ext cx="6173179" cy="1420955"/>
          </a:xfrm>
          <a:prstGeom prst="rect">
            <a:avLst/>
          </a:prstGeom>
          <a:noFill/>
          <a:ln/>
        </p:spPr>
        <p:txBody>
          <a:bodyPr anchor="t" bIns="0" lIns="0" rIns="0" rtlCol="0" tIns="0" wrap="square"/>
          <a:lstStyle/>
          <a:p>
            <a:r>
              <a:rPr b="1" lang="en-US" sz="2400">
                <a:latin typeface="Funnel Display"/>
              </a:rPr>
              <a:t>Market Coverage</a:t>
            </a:r>
          </a:p>
          <a:p>
            <a:r>
              <a:rPr lang="en-US" sz="2200">
                <a:solidFill>
                  <a:srgbClr val="000000"/>
                </a:solidFill>
                <a:latin typeface="Funnel Display"/>
                <a:ea typeface="+mn-lt"/>
                <a:cs typeface="+mn-lt"/>
              </a:rPr>
              <a:t>Comprehensive simulation environment covering Stocks, Cryptos, Forex, ETFs, and Commodities with real-time indicators.</a:t>
            </a:r>
            <a:endParaRPr lang="en-US" sz="2200">
              <a:latin typeface="Funnel Display"/>
            </a:endParaRPr>
          </a:p>
          <a:p>
            <a:endParaRPr lang="en-US" sz="2400">
              <a:solidFill>
                <a:srgbClr val="000000"/>
              </a:solidFill>
              <a:latin charset="0" panose="020B0604020202020204" typeface="Funnel Display"/>
              <a:ea panose="020F0502020204030204" typeface="Calibri"/>
              <a:cs panose="020F0502020204030204"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9E2ABF-6595-71F9-9A6B-3ABE62D4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" l="54" r="115" t="115"/>
          <a:stretch>
            <a:fillRect/>
          </a:stretch>
        </p:blipFill>
        <p:spPr>
          <a:xfrm>
            <a:off x="832041" y="1947475"/>
            <a:ext cx="926123" cy="9480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EE11A6-BBC4-AA23-9AD7-BC6D8D8C6F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5" l="100" r="109" t="105"/>
          <a:stretch>
            <a:fillRect/>
          </a:stretch>
        </p:blipFill>
        <p:spPr>
          <a:xfrm>
            <a:off x="832041" y="4834451"/>
            <a:ext cx="926123" cy="9630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A67EA5-A1C3-5A78-6179-3BD6AD6850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00" l="105" r="110" t="88"/>
          <a:stretch>
            <a:fillRect/>
          </a:stretch>
        </p:blipFill>
        <p:spPr>
          <a:xfrm>
            <a:off x="8102901" y="1967400"/>
            <a:ext cx="926123" cy="9685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1B8B05-50A8-810A-8E18-AF2B8F614E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11" l="30" r="15" t="30"/>
          <a:stretch>
            <a:fillRect/>
          </a:stretch>
        </p:blipFill>
        <p:spPr>
          <a:xfrm>
            <a:off x="8102901" y="4790295"/>
            <a:ext cx="926123" cy="105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06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13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Harshavardhan Reddy</dc:creator>
  <cp:revision>12</cp:revision>
  <dcterms:created xsi:type="dcterms:W3CDTF">2025-11-14T16:38:26Z</dcterms:created>
  <dcterms:modified xsi:type="dcterms:W3CDTF">2025-11-18T14:05:40Z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13330510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S10.9.4</vt:lpwstr>
  </property>
</Properties>
</file>